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handoutMasterIdLst>
    <p:handoutMasterId r:id="rId42"/>
  </p:handoutMasterIdLst>
  <p:sldIdLst>
    <p:sldId id="256" r:id="rId2"/>
    <p:sldId id="258" r:id="rId3"/>
    <p:sldId id="259" r:id="rId4"/>
    <p:sldId id="260" r:id="rId5"/>
    <p:sldId id="300" r:id="rId6"/>
    <p:sldId id="262" r:id="rId7"/>
    <p:sldId id="264" r:id="rId8"/>
    <p:sldId id="307" r:id="rId9"/>
    <p:sldId id="266" r:id="rId10"/>
    <p:sldId id="267" r:id="rId11"/>
    <p:sldId id="268" r:id="rId12"/>
    <p:sldId id="269" r:id="rId13"/>
    <p:sldId id="270" r:id="rId14"/>
    <p:sldId id="271" r:id="rId15"/>
    <p:sldId id="308" r:id="rId16"/>
    <p:sldId id="296" r:id="rId17"/>
    <p:sldId id="272" r:id="rId18"/>
    <p:sldId id="276" r:id="rId19"/>
    <p:sldId id="303" r:id="rId20"/>
    <p:sldId id="275" r:id="rId21"/>
    <p:sldId id="277" r:id="rId22"/>
    <p:sldId id="274" r:id="rId23"/>
    <p:sldId id="279" r:id="rId24"/>
    <p:sldId id="310" r:id="rId25"/>
    <p:sldId id="280" r:id="rId26"/>
    <p:sldId id="309" r:id="rId27"/>
    <p:sldId id="311" r:id="rId28"/>
    <p:sldId id="282" r:id="rId29"/>
    <p:sldId id="286" r:id="rId30"/>
    <p:sldId id="287" r:id="rId31"/>
    <p:sldId id="313" r:id="rId32"/>
    <p:sldId id="312" r:id="rId33"/>
    <p:sldId id="291" r:id="rId34"/>
    <p:sldId id="302" r:id="rId35"/>
    <p:sldId id="292" r:id="rId36"/>
    <p:sldId id="297" r:id="rId37"/>
    <p:sldId id="298" r:id="rId38"/>
    <p:sldId id="299" r:id="rId39"/>
    <p:sldId id="305" r:id="rId40"/>
  </p:sldIdLst>
  <p:sldSz cx="9144000" cy="6858000" type="screen4x3"/>
  <p:notesSz cx="6881813" cy="100155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1119" autoAdjust="0"/>
  </p:normalViewPr>
  <p:slideViewPr>
    <p:cSldViewPr>
      <p:cViewPr>
        <p:scale>
          <a:sx n="110" d="100"/>
          <a:sy n="110" d="100"/>
        </p:scale>
        <p:origin x="-216" y="1782"/>
      </p:cViewPr>
      <p:guideLst>
        <p:guide orient="horz" pos="2160"/>
        <p:guide pos="2880"/>
      </p:guideLst>
    </p:cSldViewPr>
  </p:slideViewPr>
  <p:outlineViewPr>
    <p:cViewPr>
      <p:scale>
        <a:sx n="33" d="100"/>
        <a:sy n="33" d="100"/>
      </p:scale>
      <p:origin x="0" y="4818"/>
    </p:cViewPr>
  </p:outlineViewPr>
  <p:notesTextViewPr>
    <p:cViewPr>
      <p:scale>
        <a:sx n="75" d="100"/>
        <a:sy n="75" d="100"/>
      </p:scale>
      <p:origin x="0" y="0"/>
    </p:cViewPr>
  </p:notesTextViewPr>
  <p:sorterViewPr>
    <p:cViewPr varScale="1">
      <p:scale>
        <a:sx n="100" d="100"/>
        <a:sy n="100" d="100"/>
      </p:scale>
      <p:origin x="0" y="0"/>
    </p:cViewPr>
  </p:sorterViewPr>
  <p:notesViewPr>
    <p:cSldViewPr>
      <p:cViewPr varScale="1">
        <p:scale>
          <a:sx n="51" d="100"/>
          <a:sy n="51" d="100"/>
        </p:scale>
        <p:origin x="-2994" y="-96"/>
      </p:cViewPr>
      <p:guideLst>
        <p:guide orient="horz" pos="3155"/>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vmlDrawing" Target="../drawings/vmlDrawing1.vml"/><Relationship Id="rId1" Type="http://schemas.openxmlformats.org/officeDocument/2006/relationships/theme" Target="../theme/theme3.xml"/><Relationship Id="rId5" Type="http://schemas.openxmlformats.org/officeDocument/2006/relationships/image" Target="../media/image2.emf"/><Relationship Id="rId4" Type="http://schemas.openxmlformats.org/officeDocument/2006/relationships/package" Target="../embeddings/Microsoft_PowerPoint_Slide1.sldx"/></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97313" y="0"/>
            <a:ext cx="2982912" cy="500063"/>
          </a:xfrm>
          <a:prstGeom prst="rect">
            <a:avLst/>
          </a:prstGeom>
        </p:spPr>
        <p:txBody>
          <a:bodyPr vert="horz" lIns="91440" tIns="45720" rIns="91440" bIns="45720" rtlCol="0"/>
          <a:lstStyle>
            <a:lvl1pPr algn="r">
              <a:defRPr sz="1200"/>
            </a:lvl1pPr>
          </a:lstStyle>
          <a:p>
            <a:fld id="{2916A732-597C-4719-B544-37FC381E94F9}" type="datetimeFigureOut">
              <a:rPr lang="en-IE" smtClean="0"/>
              <a:t>21/10/2013</a:t>
            </a:fld>
            <a:endParaRPr lang="en-IE"/>
          </a:p>
        </p:txBody>
      </p:sp>
      <p:sp>
        <p:nvSpPr>
          <p:cNvPr id="4" name="Footer Placeholder 3"/>
          <p:cNvSpPr>
            <a:spLocks noGrp="1"/>
          </p:cNvSpPr>
          <p:nvPr>
            <p:ph type="ftr" sz="quarter" idx="2"/>
          </p:nvPr>
        </p:nvSpPr>
        <p:spPr>
          <a:xfrm>
            <a:off x="0" y="9512300"/>
            <a:ext cx="2982913" cy="50165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97313" y="9512300"/>
            <a:ext cx="2982912" cy="501650"/>
          </a:xfrm>
          <a:prstGeom prst="rect">
            <a:avLst/>
          </a:prstGeom>
        </p:spPr>
        <p:txBody>
          <a:bodyPr vert="horz" lIns="91440" tIns="45720" rIns="91440" bIns="45720" rtlCol="0" anchor="b"/>
          <a:lstStyle>
            <a:lvl1pPr algn="r">
              <a:defRPr sz="1200"/>
            </a:lvl1pPr>
          </a:lstStyle>
          <a:p>
            <a:fld id="{518306DA-07E7-4BD9-935E-A7F76C00D067}" type="slidenum">
              <a:rPr lang="en-IE" smtClean="0"/>
              <a:t>‹#›</a:t>
            </a:fld>
            <a:endParaRPr lang="en-IE"/>
          </a:p>
        </p:txBody>
      </p:sp>
      <p:graphicFrame>
        <p:nvGraphicFramePr>
          <p:cNvPr id="6" name="Object 5"/>
          <p:cNvGraphicFramePr>
            <a:graphicFrameLocks noChangeAspect="1"/>
          </p:cNvGraphicFramePr>
          <p:nvPr>
            <p:extLst>
              <p:ext uri="{D42A27DB-BD31-4B8C-83A1-F6EECF244321}">
                <p14:modId xmlns:p14="http://schemas.microsoft.com/office/powerpoint/2010/main" val="1660909684"/>
              </p:ext>
            </p:extLst>
          </p:nvPr>
        </p:nvGraphicFramePr>
        <p:xfrm>
          <a:off x="35841" y="687289"/>
          <a:ext cx="4568825" cy="3425825"/>
        </p:xfrm>
        <a:graphic>
          <a:graphicData uri="http://schemas.openxmlformats.org/presentationml/2006/ole">
            <mc:AlternateContent xmlns:mc="http://schemas.openxmlformats.org/markup-compatibility/2006">
              <mc:Choice xmlns:v="urn:schemas-microsoft-com:vml" Requires="v">
                <p:oleObj spid="_x0000_s1029" name="Slide" r:id="rId4" imgW="4568891" imgH="3425835" progId="PowerPoint.Slide.12">
                  <p:embed/>
                </p:oleObj>
              </mc:Choice>
              <mc:Fallback>
                <p:oleObj name="Slide" r:id="rId4" imgW="4568891" imgH="3425835" progId="PowerPoint.Slide.12">
                  <p:embed/>
                  <p:pic>
                    <p:nvPicPr>
                      <p:cNvPr id="0" name=""/>
                      <p:cNvPicPr/>
                      <p:nvPr/>
                    </p:nvPicPr>
                    <p:blipFill>
                      <a:blip r:embed="rId5"/>
                      <a:stretch>
                        <a:fillRect/>
                      </a:stretch>
                    </p:blipFill>
                    <p:spPr>
                      <a:xfrm>
                        <a:off x="35841" y="687289"/>
                        <a:ext cx="4568825" cy="3425825"/>
                      </a:xfrm>
                      <a:prstGeom prst="rect">
                        <a:avLst/>
                      </a:prstGeom>
                    </p:spPr>
                  </p:pic>
                </p:oleObj>
              </mc:Fallback>
            </mc:AlternateContent>
          </a:graphicData>
        </a:graphic>
      </p:graphicFrame>
    </p:spTree>
    <p:extLst>
      <p:ext uri="{BB962C8B-B14F-4D97-AF65-F5344CB8AC3E}">
        <p14:creationId xmlns:p14="http://schemas.microsoft.com/office/powerpoint/2010/main" val="787254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0777"/>
          </a:xfrm>
          <a:prstGeom prst="rect">
            <a:avLst/>
          </a:prstGeom>
        </p:spPr>
        <p:txBody>
          <a:bodyPr vert="horz" lIns="96551" tIns="48276" rIns="96551" bIns="48276" rtlCol="0"/>
          <a:lstStyle>
            <a:lvl1pPr algn="l">
              <a:defRPr sz="1300"/>
            </a:lvl1pPr>
          </a:lstStyle>
          <a:p>
            <a:endParaRPr lang="en-IE"/>
          </a:p>
        </p:txBody>
      </p:sp>
      <p:sp>
        <p:nvSpPr>
          <p:cNvPr id="3" name="Date Placeholder 2"/>
          <p:cNvSpPr>
            <a:spLocks noGrp="1"/>
          </p:cNvSpPr>
          <p:nvPr>
            <p:ph type="dt" idx="1"/>
          </p:nvPr>
        </p:nvSpPr>
        <p:spPr>
          <a:xfrm>
            <a:off x="3898102" y="0"/>
            <a:ext cx="2982119" cy="500777"/>
          </a:xfrm>
          <a:prstGeom prst="rect">
            <a:avLst/>
          </a:prstGeom>
        </p:spPr>
        <p:txBody>
          <a:bodyPr vert="horz" lIns="96551" tIns="48276" rIns="96551" bIns="48276" rtlCol="0"/>
          <a:lstStyle>
            <a:lvl1pPr algn="r">
              <a:defRPr sz="1300"/>
            </a:lvl1pPr>
          </a:lstStyle>
          <a:p>
            <a:fld id="{39C32F8C-67A5-4352-A70F-AC9F22755720}" type="datetimeFigureOut">
              <a:rPr lang="en-IE" smtClean="0"/>
              <a:t>21/10/2013</a:t>
            </a:fld>
            <a:endParaRPr lang="en-IE"/>
          </a:p>
        </p:txBody>
      </p:sp>
      <p:sp>
        <p:nvSpPr>
          <p:cNvPr id="4" name="Slide Image Placeholder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6551" tIns="48276" rIns="96551" bIns="48276" rtlCol="0" anchor="ctr"/>
          <a:lstStyle/>
          <a:p>
            <a:endParaRPr lang="en-IE"/>
          </a:p>
        </p:txBody>
      </p:sp>
      <p:sp>
        <p:nvSpPr>
          <p:cNvPr id="5" name="Notes Placeholder 4"/>
          <p:cNvSpPr>
            <a:spLocks noGrp="1"/>
          </p:cNvSpPr>
          <p:nvPr>
            <p:ph type="body" sz="quarter" idx="3"/>
          </p:nvPr>
        </p:nvSpPr>
        <p:spPr>
          <a:xfrm>
            <a:off x="688182" y="4757381"/>
            <a:ext cx="5505450" cy="4506992"/>
          </a:xfrm>
          <a:prstGeom prst="rect">
            <a:avLst/>
          </a:prstGeom>
        </p:spPr>
        <p:txBody>
          <a:bodyPr vert="horz" lIns="96551" tIns="48276" rIns="96551" bIns="482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513023"/>
            <a:ext cx="2982119" cy="500777"/>
          </a:xfrm>
          <a:prstGeom prst="rect">
            <a:avLst/>
          </a:prstGeom>
        </p:spPr>
        <p:txBody>
          <a:bodyPr vert="horz" lIns="96551" tIns="48276" rIns="96551" bIns="48276" rtlCol="0" anchor="b"/>
          <a:lstStyle>
            <a:lvl1pPr algn="l">
              <a:defRPr sz="1300"/>
            </a:lvl1pPr>
          </a:lstStyle>
          <a:p>
            <a:endParaRPr lang="en-IE"/>
          </a:p>
        </p:txBody>
      </p:sp>
      <p:sp>
        <p:nvSpPr>
          <p:cNvPr id="7" name="Slide Number Placeholder 6"/>
          <p:cNvSpPr>
            <a:spLocks noGrp="1"/>
          </p:cNvSpPr>
          <p:nvPr>
            <p:ph type="sldNum" sz="quarter" idx="5"/>
          </p:nvPr>
        </p:nvSpPr>
        <p:spPr>
          <a:xfrm>
            <a:off x="3898102" y="9513023"/>
            <a:ext cx="2982119" cy="500777"/>
          </a:xfrm>
          <a:prstGeom prst="rect">
            <a:avLst/>
          </a:prstGeom>
        </p:spPr>
        <p:txBody>
          <a:bodyPr vert="horz" lIns="96551" tIns="48276" rIns="96551" bIns="48276" rtlCol="0" anchor="b"/>
          <a:lstStyle>
            <a:lvl1pPr algn="r">
              <a:defRPr sz="1300"/>
            </a:lvl1pPr>
          </a:lstStyle>
          <a:p>
            <a:fld id="{BC6373A7-A17B-4E96-AD0C-2816C75A0F01}" type="slidenum">
              <a:rPr lang="en-IE" smtClean="0"/>
              <a:t>‹#›</a:t>
            </a:fld>
            <a:endParaRPr lang="en-IE"/>
          </a:p>
        </p:txBody>
      </p:sp>
    </p:spTree>
    <p:extLst>
      <p:ext uri="{BB962C8B-B14F-4D97-AF65-F5344CB8AC3E}">
        <p14:creationId xmlns:p14="http://schemas.microsoft.com/office/powerpoint/2010/main" val="402528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IE" smtClean="0"/>
              <a:t>Jesus prayed: “May they be one, that the world may believe”. The Ecumenical Imperative lay behind the birth of Corrymeela. Once people got the point then everything else followed. The contradictions had become obvious, first to those outside, and more slowly to those within the Churches. We will see the effect of this prayer on a small group of people. </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pPr/>
              <a:t>1</a:t>
            </a:fld>
            <a:endParaRPr lang="en-IE"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46173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On one of the student vacation </a:t>
            </a:r>
            <a:r>
              <a:rPr lang="en-IE" sz="1300" dirty="0" smtClean="0"/>
              <a:t>trips, organised by Ray Davey </a:t>
            </a:r>
            <a:r>
              <a:rPr lang="en-IE" sz="1300" dirty="0"/>
              <a:t>in the </a:t>
            </a:r>
            <a:r>
              <a:rPr lang="en-IE" sz="1300" dirty="0" smtClean="0"/>
              <a:t>1950s, </a:t>
            </a:r>
            <a:r>
              <a:rPr lang="en-IE" sz="1300" dirty="0"/>
              <a:t>they passed through Basel, in Switzerland. As it happened, the great Karl Barth agreed to meet them.</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10</a:t>
            </a:fld>
            <a:endParaRPr lang="en-IE"/>
          </a:p>
        </p:txBody>
      </p:sp>
    </p:spTree>
    <p:extLst>
      <p:ext uri="{BB962C8B-B14F-4D97-AF65-F5344CB8AC3E}">
        <p14:creationId xmlns:p14="http://schemas.microsoft.com/office/powerpoint/2010/main" val="2243991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Students often</a:t>
            </a:r>
            <a:r>
              <a:rPr lang="en-IE" baseline="0" dirty="0" smtClean="0"/>
              <a:t> think that they can change the world in one great gesture. Ray was able to give them experiences that then harnessed </a:t>
            </a:r>
            <a:r>
              <a:rPr lang="en-IE" baseline="0" smtClean="0"/>
              <a:t>their vitality.</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11</a:t>
            </a:fld>
            <a:endParaRPr lang="en-IE"/>
          </a:p>
        </p:txBody>
      </p:sp>
    </p:spTree>
    <p:extLst>
      <p:ext uri="{BB962C8B-B14F-4D97-AF65-F5344CB8AC3E}">
        <p14:creationId xmlns:p14="http://schemas.microsoft.com/office/powerpoint/2010/main" val="68651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C6373A7-A17B-4E96-AD0C-2816C75A0F01}" type="slidenum">
              <a:rPr lang="en-IE" smtClean="0"/>
              <a:t>12</a:t>
            </a:fld>
            <a:endParaRPr lang="en-IE"/>
          </a:p>
        </p:txBody>
      </p:sp>
    </p:spTree>
    <p:extLst>
      <p:ext uri="{BB962C8B-B14F-4D97-AF65-F5344CB8AC3E}">
        <p14:creationId xmlns:p14="http://schemas.microsoft.com/office/powerpoint/2010/main" val="4027633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Weather</a:t>
            </a:r>
            <a:r>
              <a:rPr lang="en-IE" baseline="0" dirty="0" smtClean="0"/>
              <a:t> sometimes permits us to look at the Mull of Kintyre. The island of Iona is north of the Mull of Kintyre.</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13</a:t>
            </a:fld>
            <a:endParaRPr lang="en-IE"/>
          </a:p>
        </p:txBody>
      </p:sp>
    </p:spTree>
    <p:extLst>
      <p:ext uri="{BB962C8B-B14F-4D97-AF65-F5344CB8AC3E}">
        <p14:creationId xmlns:p14="http://schemas.microsoft.com/office/powerpoint/2010/main" val="4139141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first</a:t>
            </a:r>
            <a:r>
              <a:rPr lang="en-IE" baseline="0" dirty="0" smtClean="0"/>
              <a:t> major political conference hosted by Corrymeela was held in 1966. The Prime Minister of Northern Ireland, Terence O’Neill was the main speaker.</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14</a:t>
            </a:fld>
            <a:endParaRPr lang="en-IE"/>
          </a:p>
        </p:txBody>
      </p:sp>
    </p:spTree>
    <p:extLst>
      <p:ext uri="{BB962C8B-B14F-4D97-AF65-F5344CB8AC3E}">
        <p14:creationId xmlns:p14="http://schemas.microsoft.com/office/powerpoint/2010/main" val="4205411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People come together from many backgrounds and traditions – the dining area is a great meeting</a:t>
            </a:r>
            <a:r>
              <a:rPr lang="en-IE" baseline="0" dirty="0" smtClean="0"/>
              <a:t> place.</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15</a:t>
            </a:fld>
            <a:endParaRPr lang="en-IE"/>
          </a:p>
        </p:txBody>
      </p:sp>
    </p:spTree>
    <p:extLst>
      <p:ext uri="{BB962C8B-B14F-4D97-AF65-F5344CB8AC3E}">
        <p14:creationId xmlns:p14="http://schemas.microsoft.com/office/powerpoint/2010/main" val="3170758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a:t>
            </a:r>
            <a:r>
              <a:rPr lang="en-IE" baseline="0" dirty="0" smtClean="0"/>
              <a:t> is the context in which Corrymeela developed from 1969 onwards.</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16</a:t>
            </a:fld>
            <a:endParaRPr lang="en-IE"/>
          </a:p>
        </p:txBody>
      </p:sp>
    </p:spTree>
    <p:extLst>
      <p:ext uri="{BB962C8B-B14F-4D97-AF65-F5344CB8AC3E}">
        <p14:creationId xmlns:p14="http://schemas.microsoft.com/office/powerpoint/2010/main" val="869500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One</a:t>
            </a:r>
            <a:r>
              <a:rPr lang="en-IE" baseline="0" dirty="0" smtClean="0"/>
              <a:t> of the early members of Corrymeela was a social worker in Belfast who alerted Ray Davey to the plight of families. He contacted all the schools in Ballycastle who joined in a scheme to give safe shelter to </a:t>
            </a:r>
            <a:r>
              <a:rPr lang="en-IE" baseline="0" dirty="0" smtClean="0"/>
              <a:t>at </a:t>
            </a:r>
            <a:r>
              <a:rPr lang="en-IE" baseline="0" dirty="0" smtClean="0"/>
              <a:t>least some of the families. Other places did the same.</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17</a:t>
            </a:fld>
            <a:endParaRPr lang="en-IE"/>
          </a:p>
        </p:txBody>
      </p:sp>
    </p:spTree>
    <p:extLst>
      <p:ext uri="{BB962C8B-B14F-4D97-AF65-F5344CB8AC3E}">
        <p14:creationId xmlns:p14="http://schemas.microsoft.com/office/powerpoint/2010/main" val="75964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Rampant individualism does not concern itself with unity and also closely resembles the consumer society that was developing throughout the 20</a:t>
            </a:r>
            <a:r>
              <a:rPr lang="en-IE" sz="1300" baseline="30000" dirty="0"/>
              <a:t>th</a:t>
            </a:r>
            <a:r>
              <a:rPr lang="en-IE" sz="1300" dirty="0"/>
              <a:t> century. Such an unrelieved emphasis on individual salvation often distracts from concern for the body politic and also from the work of reconciliation.</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18</a:t>
            </a:fld>
            <a:endParaRPr lang="en-IE"/>
          </a:p>
        </p:txBody>
      </p:sp>
    </p:spTree>
    <p:extLst>
      <p:ext uri="{BB962C8B-B14F-4D97-AF65-F5344CB8AC3E}">
        <p14:creationId xmlns:p14="http://schemas.microsoft.com/office/powerpoint/2010/main" val="658783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is Coventry</a:t>
            </a:r>
            <a:r>
              <a:rPr lang="en-IE" baseline="0" dirty="0" smtClean="0"/>
              <a:t> House where the year long volunteers live in community. The original Coventry house was funded by Coventry Cathedral  in England, which had been fire bombed in the 2</a:t>
            </a:r>
            <a:r>
              <a:rPr lang="en-IE" baseline="30000" dirty="0" smtClean="0"/>
              <a:t>nd</a:t>
            </a:r>
            <a:r>
              <a:rPr lang="en-IE" baseline="0" dirty="0" smtClean="0"/>
              <a:t> world war, but became a symbol of reconciliation by reaching out to the people of Dresden who had suffered also. </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19</a:t>
            </a:fld>
            <a:endParaRPr lang="en-IE"/>
          </a:p>
        </p:txBody>
      </p:sp>
    </p:spTree>
    <p:extLst>
      <p:ext uri="{BB962C8B-B14F-4D97-AF65-F5344CB8AC3E}">
        <p14:creationId xmlns:p14="http://schemas.microsoft.com/office/powerpoint/2010/main" val="106221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picture</a:t>
            </a:r>
            <a:r>
              <a:rPr lang="en-IE" baseline="0" dirty="0" smtClean="0"/>
              <a:t> was taken outside the Corrymeela Centre in Ballycastle, Co. Antrim. Looking north to Rathlin Island. </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2</a:t>
            </a:fld>
            <a:endParaRPr lang="en-IE"/>
          </a:p>
        </p:txBody>
      </p:sp>
    </p:spTree>
    <p:extLst>
      <p:ext uri="{BB962C8B-B14F-4D97-AF65-F5344CB8AC3E}">
        <p14:creationId xmlns:p14="http://schemas.microsoft.com/office/powerpoint/2010/main" val="3292766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Everything is</a:t>
            </a:r>
            <a:r>
              <a:rPr lang="en-IE" baseline="0" dirty="0" smtClean="0"/>
              <a:t> not all sweetness and light in reconciliation work or in a reconciliation community.</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20</a:t>
            </a:fld>
            <a:endParaRPr lang="en-IE"/>
          </a:p>
        </p:txBody>
      </p:sp>
    </p:spTree>
    <p:extLst>
      <p:ext uri="{BB962C8B-B14F-4D97-AF65-F5344CB8AC3E}">
        <p14:creationId xmlns:p14="http://schemas.microsoft.com/office/powerpoint/2010/main" val="1736485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Corrymeela is in the parish of </a:t>
            </a:r>
            <a:r>
              <a:rPr lang="en-IE" dirty="0" err="1" smtClean="0"/>
              <a:t>Culfeightrin</a:t>
            </a:r>
            <a:r>
              <a:rPr lang="en-IE" dirty="0" smtClean="0"/>
              <a:t>, meaning “the</a:t>
            </a:r>
            <a:r>
              <a:rPr lang="en-IE" baseline="0" dirty="0" smtClean="0"/>
              <a:t> corner of the stranger”. According to an Irish scholar the most likely old form of Corrymeela was </a:t>
            </a:r>
            <a:r>
              <a:rPr lang="en-IE" baseline="0" dirty="0" err="1" smtClean="0"/>
              <a:t>Corrymellagh</a:t>
            </a:r>
            <a:r>
              <a:rPr lang="en-IE" baseline="0" dirty="0" smtClean="0"/>
              <a:t>, which means “the lumpy crossing place”. A more realistic interpretation for a reconciliation community.</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21</a:t>
            </a:fld>
            <a:endParaRPr lang="en-IE"/>
          </a:p>
        </p:txBody>
      </p:sp>
    </p:spTree>
    <p:extLst>
      <p:ext uri="{BB962C8B-B14F-4D97-AF65-F5344CB8AC3E}">
        <p14:creationId xmlns:p14="http://schemas.microsoft.com/office/powerpoint/2010/main" val="408265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 group of members</a:t>
            </a:r>
            <a:r>
              <a:rPr lang="en-IE" baseline="0" dirty="0" smtClean="0"/>
              <a:t> and friends on top of Fair Head, Co. Antrim. Quite a “lumpy crossing place”.</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22</a:t>
            </a:fld>
            <a:endParaRPr lang="en-IE"/>
          </a:p>
        </p:txBody>
      </p:sp>
    </p:spTree>
    <p:extLst>
      <p:ext uri="{BB962C8B-B14F-4D97-AF65-F5344CB8AC3E}">
        <p14:creationId xmlns:p14="http://schemas.microsoft.com/office/powerpoint/2010/main" val="1022172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r>
              <a:rPr lang="en-IE" sz="1300" dirty="0"/>
              <a:t>Only through this radical acceptance can the truth about ourselves and others begin to set people free. </a:t>
            </a:r>
          </a:p>
          <a:p>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23</a:t>
            </a:fld>
            <a:endParaRPr lang="en-IE"/>
          </a:p>
        </p:txBody>
      </p:sp>
    </p:spTree>
    <p:extLst>
      <p:ext uri="{BB962C8B-B14F-4D97-AF65-F5344CB8AC3E}">
        <p14:creationId xmlns:p14="http://schemas.microsoft.com/office/powerpoint/2010/main" val="1266283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is the Main House Entrance.</a:t>
            </a:r>
            <a:r>
              <a:rPr lang="en-IE" baseline="0" dirty="0" smtClean="0"/>
              <a:t> It was built in 1998 to replace the old wooden building.</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24</a:t>
            </a:fld>
            <a:endParaRPr lang="en-IE"/>
          </a:p>
        </p:txBody>
      </p:sp>
    </p:spTree>
    <p:extLst>
      <p:ext uri="{BB962C8B-B14F-4D97-AF65-F5344CB8AC3E}">
        <p14:creationId xmlns:p14="http://schemas.microsoft.com/office/powerpoint/2010/main" val="1616980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r>
              <a:rPr lang="en-IE" dirty="0" smtClean="0"/>
              <a:t>The</a:t>
            </a:r>
            <a:r>
              <a:rPr lang="en-IE" baseline="0" dirty="0" smtClean="0"/>
              <a:t> play </a:t>
            </a:r>
            <a:r>
              <a:rPr lang="en-IE" dirty="0" smtClean="0"/>
              <a:t>approach can be adapted to all ages and backgrounds. It also helps people to meet on the same</a:t>
            </a:r>
            <a:r>
              <a:rPr lang="en-IE" baseline="0" dirty="0" smtClean="0"/>
              <a:t> level and hear each other.  </a:t>
            </a:r>
          </a:p>
          <a:p>
            <a:pPr defTabSz="965515">
              <a:defRPr/>
            </a:pPr>
            <a:r>
              <a:rPr lang="en-IE" baseline="0" dirty="0" smtClean="0"/>
              <a:t>Moralistic attitudes lead to people being put in categories of ‘bad’ and ‘good’.</a:t>
            </a:r>
            <a:endParaRPr lang="en-IE" dirty="0" smtClean="0"/>
          </a:p>
          <a:p>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25</a:t>
            </a:fld>
            <a:endParaRPr lang="en-IE"/>
          </a:p>
        </p:txBody>
      </p:sp>
    </p:spTree>
    <p:extLst>
      <p:ext uri="{BB962C8B-B14F-4D97-AF65-F5344CB8AC3E}">
        <p14:creationId xmlns:p14="http://schemas.microsoft.com/office/powerpoint/2010/main" val="1794780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C6373A7-A17B-4E96-AD0C-2816C75A0F01}" type="slidenum">
              <a:rPr lang="en-IE" smtClean="0"/>
              <a:t>26</a:t>
            </a:fld>
            <a:endParaRPr lang="en-IE"/>
          </a:p>
        </p:txBody>
      </p:sp>
    </p:spTree>
    <p:extLst>
      <p:ext uri="{BB962C8B-B14F-4D97-AF65-F5344CB8AC3E}">
        <p14:creationId xmlns:p14="http://schemas.microsoft.com/office/powerpoint/2010/main" val="22296890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BC6373A7-A17B-4E96-AD0C-2816C75A0F01}" type="slidenum">
              <a:rPr lang="en-IE" smtClean="0"/>
              <a:t>27</a:t>
            </a:fld>
            <a:endParaRPr lang="en-IE"/>
          </a:p>
        </p:txBody>
      </p:sp>
    </p:spTree>
    <p:extLst>
      <p:ext uri="{BB962C8B-B14F-4D97-AF65-F5344CB8AC3E}">
        <p14:creationId xmlns:p14="http://schemas.microsoft.com/office/powerpoint/2010/main" val="3978172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300" dirty="0"/>
              <a:t>When things go wrong a lot depends on how difficulties are addressed. Hopefully again, there will be someone present who can come alongside and talk about the human situation in a way that releases the tension. If this does not work, that is that, and reconciliation is postponed or maybe never happens</a:t>
            </a:r>
            <a:r>
              <a:rPr lang="en-IE" sz="1300" dirty="0" smtClean="0"/>
              <a:t>.</a:t>
            </a:r>
          </a:p>
          <a:p>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28</a:t>
            </a:fld>
            <a:endParaRPr lang="en-IE"/>
          </a:p>
        </p:txBody>
      </p:sp>
    </p:spTree>
    <p:extLst>
      <p:ext uri="{BB962C8B-B14F-4D97-AF65-F5344CB8AC3E}">
        <p14:creationId xmlns:p14="http://schemas.microsoft.com/office/powerpoint/2010/main" val="2657753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Since the Good Friday Agreement of 1998 it is no longer acceptable to knock the traditional enemies, Catholic or Protestant. In their place many immigrants have suffered rejection and to a certain extent persecution because they are different. Ireland is now multi-ethnic</a:t>
            </a:r>
            <a:r>
              <a:rPr lang="en-IE" baseline="0" dirty="0" smtClean="0"/>
              <a:t> and multi-faith.</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29</a:t>
            </a:fld>
            <a:endParaRPr lang="en-IE"/>
          </a:p>
        </p:txBody>
      </p:sp>
    </p:spTree>
    <p:extLst>
      <p:ext uri="{BB962C8B-B14F-4D97-AF65-F5344CB8AC3E}">
        <p14:creationId xmlns:p14="http://schemas.microsoft.com/office/powerpoint/2010/main" val="3081138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r>
              <a:rPr lang="en-IE" sz="1300" dirty="0"/>
              <a:t>His great challenge to all and sundry after the war was to win the peace. This task is even greater and deeper. </a:t>
            </a:r>
          </a:p>
          <a:p>
            <a:pPr defTabSz="965515">
              <a:defRPr/>
            </a:pPr>
            <a:r>
              <a:rPr lang="en-IE" sz="1300" dirty="0"/>
              <a:t>It would take the same resilience and guts as he had seen in the soldiers.</a:t>
            </a:r>
          </a:p>
        </p:txBody>
      </p:sp>
      <p:sp>
        <p:nvSpPr>
          <p:cNvPr id="4" name="Slide Number Placeholder 3"/>
          <p:cNvSpPr>
            <a:spLocks noGrp="1"/>
          </p:cNvSpPr>
          <p:nvPr>
            <p:ph type="sldNum" sz="quarter" idx="10"/>
          </p:nvPr>
        </p:nvSpPr>
        <p:spPr/>
        <p:txBody>
          <a:bodyPr/>
          <a:lstStyle/>
          <a:p>
            <a:fld id="{BC6373A7-A17B-4E96-AD0C-2816C75A0F01}" type="slidenum">
              <a:rPr lang="en-IE" smtClean="0"/>
              <a:t>3</a:t>
            </a:fld>
            <a:endParaRPr lang="en-IE"/>
          </a:p>
        </p:txBody>
      </p:sp>
    </p:spTree>
    <p:extLst>
      <p:ext uri="{BB962C8B-B14F-4D97-AF65-F5344CB8AC3E}">
        <p14:creationId xmlns:p14="http://schemas.microsoft.com/office/powerpoint/2010/main" val="190615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There is now provision for same sex Civil Partnership in both Northern Ireland and the Republic of Ireland. Many in the Churches have</a:t>
            </a:r>
            <a:r>
              <a:rPr lang="en-IE" baseline="0" dirty="0" smtClean="0"/>
              <a:t> great difficulty with this development.</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30</a:t>
            </a:fld>
            <a:endParaRPr lang="en-IE"/>
          </a:p>
        </p:txBody>
      </p:sp>
    </p:spTree>
    <p:extLst>
      <p:ext uri="{BB962C8B-B14F-4D97-AF65-F5344CB8AC3E}">
        <p14:creationId xmlns:p14="http://schemas.microsoft.com/office/powerpoint/2010/main" val="1160012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Amongst the buildings at</a:t>
            </a:r>
            <a:r>
              <a:rPr lang="en-IE" baseline="0" dirty="0" smtClean="0"/>
              <a:t> the Centre is the </a:t>
            </a:r>
            <a:r>
              <a:rPr lang="en-IE" baseline="0" dirty="0" err="1" smtClean="0"/>
              <a:t>Croi</a:t>
            </a:r>
            <a:r>
              <a:rPr lang="en-IE" baseline="0" dirty="0" smtClean="0"/>
              <a:t>, where people meet for different activities including worship which happens twice a day. On the door is part of the Franciscan prayer. </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31</a:t>
            </a:fld>
            <a:endParaRPr lang="en-IE"/>
          </a:p>
        </p:txBody>
      </p:sp>
    </p:spTree>
    <p:extLst>
      <p:ext uri="{BB962C8B-B14F-4D97-AF65-F5344CB8AC3E}">
        <p14:creationId xmlns:p14="http://schemas.microsoft.com/office/powerpoint/2010/main" val="663162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a:t>
            </a:r>
            <a:r>
              <a:rPr lang="en-IE" dirty="0" err="1" smtClean="0"/>
              <a:t>Croi</a:t>
            </a:r>
            <a:r>
              <a:rPr lang="en-IE" dirty="0" smtClean="0"/>
              <a:t> is set into the landscape there</a:t>
            </a:r>
            <a:r>
              <a:rPr lang="en-IE" baseline="0" dirty="0" smtClean="0"/>
              <a:t> is a </a:t>
            </a:r>
            <a:r>
              <a:rPr lang="en-IE" dirty="0" smtClean="0"/>
              <a:t>garden over the entrance.</a:t>
            </a:r>
            <a:r>
              <a:rPr lang="en-IE" baseline="0" dirty="0" smtClean="0"/>
              <a:t>  Prayer is an aspect of life at the Centre.</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32</a:t>
            </a:fld>
            <a:endParaRPr lang="en-IE"/>
          </a:p>
        </p:txBody>
      </p:sp>
    </p:spTree>
    <p:extLst>
      <p:ext uri="{BB962C8B-B14F-4D97-AF65-F5344CB8AC3E}">
        <p14:creationId xmlns:p14="http://schemas.microsoft.com/office/powerpoint/2010/main" val="727879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33</a:t>
            </a:fld>
            <a:endParaRPr lang="en-IE"/>
          </a:p>
        </p:txBody>
      </p:sp>
    </p:spTree>
    <p:extLst>
      <p:ext uri="{BB962C8B-B14F-4D97-AF65-F5344CB8AC3E}">
        <p14:creationId xmlns:p14="http://schemas.microsoft.com/office/powerpoint/2010/main" val="3914340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 picture</a:t>
            </a:r>
            <a:r>
              <a:rPr lang="en-IE" baseline="0" dirty="0" smtClean="0"/>
              <a:t> is taken on the road leading down from the Corrymeela Centre. The sign “Give Way” is very apt because it can be seen from both roads -the Lower road coming up from the right and the one we see. It suggests that reconciliation and ecumenism involves each giving way.</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34</a:t>
            </a:fld>
            <a:endParaRPr lang="en-IE"/>
          </a:p>
        </p:txBody>
      </p:sp>
    </p:spTree>
    <p:extLst>
      <p:ext uri="{BB962C8B-B14F-4D97-AF65-F5344CB8AC3E}">
        <p14:creationId xmlns:p14="http://schemas.microsoft.com/office/powerpoint/2010/main" val="3645424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defRPr/>
            </a:pPr>
            <a:r>
              <a:rPr lang="en-IE" dirty="0" smtClean="0"/>
              <a:t>All of this applies to the ecumenical challenge to the Christian Churches or as I put it the Ecumenical Imperative. </a:t>
            </a:r>
            <a:r>
              <a:rPr lang="en-IE" baseline="0" dirty="0" smtClean="0"/>
              <a:t>The German </a:t>
            </a:r>
            <a:r>
              <a:rPr lang="en-IE" dirty="0" smtClean="0"/>
              <a:t>National Church, which played along with</a:t>
            </a:r>
            <a:r>
              <a:rPr lang="en-IE" baseline="0" dirty="0" smtClean="0"/>
              <a:t> </a:t>
            </a:r>
            <a:r>
              <a:rPr lang="en-IE" dirty="0" smtClean="0"/>
              <a:t>Hitler, was opposed by people</a:t>
            </a:r>
            <a:r>
              <a:rPr lang="en-IE" baseline="0" dirty="0" smtClean="0"/>
              <a:t> like </a:t>
            </a:r>
            <a:r>
              <a:rPr lang="en-IE" dirty="0" smtClean="0"/>
              <a:t>Karl Barth, Martin </a:t>
            </a:r>
            <a:r>
              <a:rPr lang="en-IE" dirty="0" err="1" smtClean="0"/>
              <a:t>Niemoller</a:t>
            </a:r>
            <a:r>
              <a:rPr lang="en-IE" baseline="0" dirty="0" smtClean="0"/>
              <a:t> &amp;</a:t>
            </a:r>
            <a:r>
              <a:rPr lang="en-IE" dirty="0" smtClean="0"/>
              <a:t> Dietrich Bonhoeffer</a:t>
            </a:r>
            <a:r>
              <a:rPr lang="en-IE" baseline="0" dirty="0" smtClean="0"/>
              <a:t> who</a:t>
            </a:r>
            <a:r>
              <a:rPr lang="en-IE" dirty="0" smtClean="0"/>
              <a:t> had a serious moral message for the whole world.</a:t>
            </a:r>
          </a:p>
        </p:txBody>
      </p:sp>
      <p:sp>
        <p:nvSpPr>
          <p:cNvPr id="4" name="Slide Number Placeholder 3"/>
          <p:cNvSpPr>
            <a:spLocks noGrp="1"/>
          </p:cNvSpPr>
          <p:nvPr>
            <p:ph type="sldNum" sz="quarter" idx="10"/>
          </p:nvPr>
        </p:nvSpPr>
        <p:spPr/>
        <p:txBody>
          <a:bodyPr/>
          <a:lstStyle/>
          <a:p>
            <a:fld id="{BC6373A7-A17B-4E96-AD0C-2816C75A0F01}" type="slidenum">
              <a:rPr lang="en-IE" smtClean="0"/>
              <a:t>35</a:t>
            </a:fld>
            <a:endParaRPr lang="en-IE"/>
          </a:p>
        </p:txBody>
      </p:sp>
    </p:spTree>
    <p:extLst>
      <p:ext uri="{BB962C8B-B14F-4D97-AF65-F5344CB8AC3E}">
        <p14:creationId xmlns:p14="http://schemas.microsoft.com/office/powerpoint/2010/main" val="3288459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Ray Davey’s words and example still</a:t>
            </a:r>
            <a:r>
              <a:rPr lang="en-IE" baseline="0" dirty="0" smtClean="0"/>
              <a:t> inspire. They are still a call to bring light into the darkness, still a daunting challenge. </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36</a:t>
            </a:fld>
            <a:endParaRPr lang="en-IE"/>
          </a:p>
        </p:txBody>
      </p:sp>
    </p:spTree>
    <p:extLst>
      <p:ext uri="{BB962C8B-B14F-4D97-AF65-F5344CB8AC3E}">
        <p14:creationId xmlns:p14="http://schemas.microsoft.com/office/powerpoint/2010/main" val="3251833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Ray Davey and his community of students, and their supporters, had a sense that they needed to be somewhat independent of Church control to obey the Ecumenical Imperative. Then later, they discovered an even more urgent role – enabling reconciliation.</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37</a:t>
            </a:fld>
            <a:endParaRPr lang="en-IE"/>
          </a:p>
        </p:txBody>
      </p:sp>
    </p:spTree>
    <p:extLst>
      <p:ext uri="{BB962C8B-B14F-4D97-AF65-F5344CB8AC3E}">
        <p14:creationId xmlns:p14="http://schemas.microsoft.com/office/powerpoint/2010/main" val="3477721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Finally,</a:t>
            </a:r>
            <a:r>
              <a:rPr lang="en-IE" baseline="0" dirty="0" smtClean="0"/>
              <a:t> the present Leader of the Corrymeela Community, Inderjit Bhogal. Is he asking: Where to now? </a:t>
            </a:r>
          </a:p>
        </p:txBody>
      </p:sp>
      <p:sp>
        <p:nvSpPr>
          <p:cNvPr id="4" name="Slide Number Placeholder 3"/>
          <p:cNvSpPr>
            <a:spLocks noGrp="1"/>
          </p:cNvSpPr>
          <p:nvPr>
            <p:ph type="sldNum" sz="quarter" idx="10"/>
          </p:nvPr>
        </p:nvSpPr>
        <p:spPr/>
        <p:txBody>
          <a:bodyPr/>
          <a:lstStyle/>
          <a:p>
            <a:fld id="{BC6373A7-A17B-4E96-AD0C-2816C75A0F01}" type="slidenum">
              <a:rPr lang="en-IE" smtClean="0"/>
              <a:t>38</a:t>
            </a:fld>
            <a:endParaRPr lang="en-IE"/>
          </a:p>
        </p:txBody>
      </p:sp>
    </p:spTree>
    <p:extLst>
      <p:ext uri="{BB962C8B-B14F-4D97-AF65-F5344CB8AC3E}">
        <p14:creationId xmlns:p14="http://schemas.microsoft.com/office/powerpoint/2010/main" val="1969986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515"/>
            <a:r>
              <a:rPr lang="en-IE" sz="1800" baseline="0" dirty="0" smtClean="0"/>
              <a:t>Ray Davey died in April 2012, aged 97. He was an inspiration to many people. It is our task is to respond to the present challenges and provide light in the world. As Ray said so often: “It is better to light a candle than to curse the darkness”.</a:t>
            </a:r>
            <a:endParaRPr lang="en-IE" sz="1800" dirty="0" smtClean="0"/>
          </a:p>
          <a:p>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solidFill>
                  <a:prstClr val="black"/>
                </a:solidFill>
              </a:rPr>
              <a:pPr/>
              <a:t>39</a:t>
            </a:fld>
            <a:endParaRPr lang="en-IE">
              <a:solidFill>
                <a:prstClr val="black"/>
              </a:solidFill>
            </a:endParaRPr>
          </a:p>
        </p:txBody>
      </p:sp>
    </p:spTree>
    <p:extLst>
      <p:ext uri="{BB962C8B-B14F-4D97-AF65-F5344CB8AC3E}">
        <p14:creationId xmlns:p14="http://schemas.microsoft.com/office/powerpoint/2010/main" val="2195302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He was the first full time Presbyterian</a:t>
            </a:r>
            <a:r>
              <a:rPr lang="en-IE" baseline="0" dirty="0" smtClean="0"/>
              <a:t> </a:t>
            </a:r>
            <a:r>
              <a:rPr lang="en-IE" dirty="0" smtClean="0"/>
              <a:t>student chaplain in Ireland. There</a:t>
            </a:r>
            <a:r>
              <a:rPr lang="en-IE" baseline="0" dirty="0" smtClean="0"/>
              <a:t> were no guidelines. He had to discover how to be a chaplain to students. So this was just the challenge that he needed at that time. The troops were one thing, university students were quite a different matter.</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4</a:t>
            </a:fld>
            <a:endParaRPr lang="en-IE"/>
          </a:p>
        </p:txBody>
      </p:sp>
    </p:spTree>
    <p:extLst>
      <p:ext uri="{BB962C8B-B14F-4D97-AF65-F5344CB8AC3E}">
        <p14:creationId xmlns:p14="http://schemas.microsoft.com/office/powerpoint/2010/main" val="2230027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After the war,</a:t>
            </a:r>
            <a:r>
              <a:rPr lang="en-IE" baseline="0" dirty="0" smtClean="0"/>
              <a:t> </a:t>
            </a:r>
            <a:r>
              <a:rPr lang="en-IE" dirty="0" smtClean="0"/>
              <a:t>the first thing Ray</a:t>
            </a:r>
            <a:r>
              <a:rPr lang="en-IE" baseline="0" dirty="0" smtClean="0"/>
              <a:t> Davey did was to marry his beloved Kathleen. </a:t>
            </a:r>
            <a:r>
              <a:rPr lang="en-IE" dirty="0" smtClean="0"/>
              <a:t>This is Ray and Kathleen 40 years after</a:t>
            </a:r>
            <a:r>
              <a:rPr lang="en-IE" baseline="0" dirty="0" smtClean="0"/>
              <a:t> the birth of the Community at the launch of his war diaries. You can see a Celtic cross made of turf. It is a copy of a famous High Cross at Monasterboice in Ireland. </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5</a:t>
            </a:fld>
            <a:endParaRPr lang="en-IE"/>
          </a:p>
        </p:txBody>
      </p:sp>
    </p:spTree>
    <p:extLst>
      <p:ext uri="{BB962C8B-B14F-4D97-AF65-F5344CB8AC3E}">
        <p14:creationId xmlns:p14="http://schemas.microsoft.com/office/powerpoint/2010/main" val="85964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experience</a:t>
            </a:r>
            <a:r>
              <a:rPr lang="en-IE" baseline="0" dirty="0" smtClean="0"/>
              <a:t> of a special form of community among the soldiers in North Africa and also among fellow prisoners of war, had a big effect on him.</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6</a:t>
            </a:fld>
            <a:endParaRPr lang="en-IE"/>
          </a:p>
        </p:txBody>
      </p:sp>
    </p:spTree>
    <p:extLst>
      <p:ext uri="{BB962C8B-B14F-4D97-AF65-F5344CB8AC3E}">
        <p14:creationId xmlns:p14="http://schemas.microsoft.com/office/powerpoint/2010/main" val="119424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evocative title</a:t>
            </a:r>
            <a:r>
              <a:rPr lang="en-IE" baseline="0" dirty="0" smtClean="0"/>
              <a:t> of his first book speaks about being a prisoner of war, and a sense of being imprisoned in an inward looking church community.</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7</a:t>
            </a:fld>
            <a:endParaRPr lang="en-IE"/>
          </a:p>
        </p:txBody>
      </p:sp>
    </p:spTree>
    <p:extLst>
      <p:ext uri="{BB962C8B-B14F-4D97-AF65-F5344CB8AC3E}">
        <p14:creationId xmlns:p14="http://schemas.microsoft.com/office/powerpoint/2010/main" val="3231586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 Davey Village (the DV) has been in use since 2011 and named in memory of our founding leader, the Revd. </a:t>
            </a:r>
            <a:r>
              <a:rPr lang="en-IE" dirty="0" err="1" smtClean="0"/>
              <a:t>Dr.</a:t>
            </a:r>
            <a:r>
              <a:rPr lang="en-IE" dirty="0" smtClean="0"/>
              <a:t> Ray Davey and his wife Kathleen, the official opening was in 2012.  The Corrymeela Logo and badge is a stylised version of a Celtic cross with a suggestion of the cross linking the four corners of </a:t>
            </a:r>
            <a:r>
              <a:rPr lang="en-IE" smtClean="0"/>
              <a:t>the world. </a:t>
            </a:r>
            <a:endParaRPr lang="en-IE"/>
          </a:p>
        </p:txBody>
      </p:sp>
      <p:sp>
        <p:nvSpPr>
          <p:cNvPr id="4" name="Slide Number Placeholder 3"/>
          <p:cNvSpPr>
            <a:spLocks noGrp="1"/>
          </p:cNvSpPr>
          <p:nvPr>
            <p:ph type="sldNum" sz="quarter" idx="10"/>
          </p:nvPr>
        </p:nvSpPr>
        <p:spPr/>
        <p:txBody>
          <a:bodyPr/>
          <a:lstStyle/>
          <a:p>
            <a:fld id="{BC6373A7-A17B-4E96-AD0C-2816C75A0F01}" type="slidenum">
              <a:rPr lang="en-IE" smtClean="0"/>
              <a:t>8</a:t>
            </a:fld>
            <a:endParaRPr lang="en-IE"/>
          </a:p>
        </p:txBody>
      </p:sp>
    </p:spTree>
    <p:extLst>
      <p:ext uri="{BB962C8B-B14F-4D97-AF65-F5344CB8AC3E}">
        <p14:creationId xmlns:p14="http://schemas.microsoft.com/office/powerpoint/2010/main" val="295741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These other three communities</a:t>
            </a:r>
            <a:r>
              <a:rPr lang="en-IE" baseline="0" dirty="0" smtClean="0"/>
              <a:t> a</a:t>
            </a:r>
            <a:r>
              <a:rPr lang="en-IE" dirty="0" smtClean="0"/>
              <a:t>re stories in themselves. They express a prophetic</a:t>
            </a:r>
            <a:r>
              <a:rPr lang="en-IE" baseline="0" dirty="0" smtClean="0"/>
              <a:t> message in their own contexts. </a:t>
            </a:r>
            <a:endParaRPr lang="en-IE" dirty="0"/>
          </a:p>
        </p:txBody>
      </p:sp>
      <p:sp>
        <p:nvSpPr>
          <p:cNvPr id="4" name="Slide Number Placeholder 3"/>
          <p:cNvSpPr>
            <a:spLocks noGrp="1"/>
          </p:cNvSpPr>
          <p:nvPr>
            <p:ph type="sldNum" sz="quarter" idx="10"/>
          </p:nvPr>
        </p:nvSpPr>
        <p:spPr/>
        <p:txBody>
          <a:bodyPr/>
          <a:lstStyle/>
          <a:p>
            <a:fld id="{BC6373A7-A17B-4E96-AD0C-2816C75A0F01}" type="slidenum">
              <a:rPr lang="en-IE" smtClean="0"/>
              <a:t>9</a:t>
            </a:fld>
            <a:endParaRPr lang="en-IE"/>
          </a:p>
        </p:txBody>
      </p:sp>
    </p:spTree>
    <p:extLst>
      <p:ext uri="{BB962C8B-B14F-4D97-AF65-F5344CB8AC3E}">
        <p14:creationId xmlns:p14="http://schemas.microsoft.com/office/powerpoint/2010/main" val="104160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98AE6CB-9E3B-4BD9-9D5B-F07F58D43077}" type="datetimeFigureOut">
              <a:rPr lang="en-IE" smtClean="0"/>
              <a:t>21/10/2013</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91BB833-3247-4405-81B0-76A07016DFF8}" type="slidenum">
              <a:rPr lang="en-IE" smtClean="0"/>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8AE6CB-9E3B-4BD9-9D5B-F07F58D43077}" type="datetimeFigureOut">
              <a:rPr lang="en-IE" smtClean="0"/>
              <a:t>21/10/2013</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691BB833-3247-4405-81B0-76A07016DFF8}"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8AE6CB-9E3B-4BD9-9D5B-F07F58D43077}" type="datetimeFigureOut">
              <a:rPr lang="en-IE" smtClean="0"/>
              <a:t>21/10/2013</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691BB833-3247-4405-81B0-76A07016DFF8}"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8AE6CB-9E3B-4BD9-9D5B-F07F58D43077}" type="datetimeFigureOut">
              <a:rPr lang="en-IE" smtClean="0"/>
              <a:t>21/10/2013</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691BB833-3247-4405-81B0-76A07016DFF8}" type="slidenum">
              <a:rPr lang="en-IE" smtClean="0"/>
              <a:t>‹#›</a:t>
            </a:fld>
            <a:endParaRPr lang="en-I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98AE6CB-9E3B-4BD9-9D5B-F07F58D43077}" type="datetimeFigureOut">
              <a:rPr lang="en-IE" smtClean="0"/>
              <a:t>21/10/2013</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691BB833-3247-4405-81B0-76A07016DFF8}" type="slidenum">
              <a:rPr lang="en-IE" smtClean="0"/>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98AE6CB-9E3B-4BD9-9D5B-F07F58D43077}" type="datetimeFigureOut">
              <a:rPr lang="en-IE" smtClean="0"/>
              <a:t>21/10/2013</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691BB833-3247-4405-81B0-76A07016DFF8}" type="slidenum">
              <a:rPr lang="en-IE" smtClean="0"/>
              <a:t>‹#›</a:t>
            </a:fld>
            <a:endParaRPr lang="en-I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98AE6CB-9E3B-4BD9-9D5B-F07F58D43077}" type="datetimeFigureOut">
              <a:rPr lang="en-IE" smtClean="0"/>
              <a:t>21/10/2013</a:t>
            </a:fld>
            <a:endParaRPr lang="en-IE"/>
          </a:p>
        </p:txBody>
      </p:sp>
      <p:sp>
        <p:nvSpPr>
          <p:cNvPr id="8" name="Footer Placeholder 7"/>
          <p:cNvSpPr>
            <a:spLocks noGrp="1"/>
          </p:cNvSpPr>
          <p:nvPr>
            <p:ph type="ftr" sz="quarter" idx="11"/>
          </p:nvPr>
        </p:nvSpPr>
        <p:spPr/>
        <p:txBody>
          <a:bodyPr/>
          <a:lstStyle>
            <a:extLst/>
          </a:lstStyle>
          <a:p>
            <a:endParaRPr lang="en-IE"/>
          </a:p>
        </p:txBody>
      </p:sp>
      <p:sp>
        <p:nvSpPr>
          <p:cNvPr id="9" name="Slide Number Placeholder 8"/>
          <p:cNvSpPr>
            <a:spLocks noGrp="1"/>
          </p:cNvSpPr>
          <p:nvPr>
            <p:ph type="sldNum" sz="quarter" idx="12"/>
          </p:nvPr>
        </p:nvSpPr>
        <p:spPr/>
        <p:txBody>
          <a:bodyPr/>
          <a:lstStyle>
            <a:extLst/>
          </a:lstStyle>
          <a:p>
            <a:fld id="{691BB833-3247-4405-81B0-76A07016DFF8}"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98AE6CB-9E3B-4BD9-9D5B-F07F58D43077}" type="datetimeFigureOut">
              <a:rPr lang="en-IE" smtClean="0"/>
              <a:t>21/10/2013</a:t>
            </a:fld>
            <a:endParaRPr lang="en-IE"/>
          </a:p>
        </p:txBody>
      </p:sp>
      <p:sp>
        <p:nvSpPr>
          <p:cNvPr id="4" name="Footer Placeholder 3"/>
          <p:cNvSpPr>
            <a:spLocks noGrp="1"/>
          </p:cNvSpPr>
          <p:nvPr>
            <p:ph type="ftr" sz="quarter" idx="11"/>
          </p:nvPr>
        </p:nvSpPr>
        <p:spPr/>
        <p:txBody>
          <a:bodyPr/>
          <a:lstStyle>
            <a:extLst/>
          </a:lstStyle>
          <a:p>
            <a:endParaRPr lang="en-IE"/>
          </a:p>
        </p:txBody>
      </p:sp>
      <p:sp>
        <p:nvSpPr>
          <p:cNvPr id="5" name="Slide Number Placeholder 4"/>
          <p:cNvSpPr>
            <a:spLocks noGrp="1"/>
          </p:cNvSpPr>
          <p:nvPr>
            <p:ph type="sldNum" sz="quarter" idx="12"/>
          </p:nvPr>
        </p:nvSpPr>
        <p:spPr/>
        <p:txBody>
          <a:bodyPr/>
          <a:lstStyle>
            <a:extLst/>
          </a:lstStyle>
          <a:p>
            <a:fld id="{691BB833-3247-4405-81B0-76A07016DFF8}" type="slidenum">
              <a:rPr lang="en-IE" smtClean="0"/>
              <a:t>‹#›</a:t>
            </a:fld>
            <a:endParaRPr lang="en-I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98AE6CB-9E3B-4BD9-9D5B-F07F58D43077}" type="datetimeFigureOut">
              <a:rPr lang="en-IE" smtClean="0"/>
              <a:t>21/10/2013</a:t>
            </a:fld>
            <a:endParaRPr lang="en-IE"/>
          </a:p>
        </p:txBody>
      </p:sp>
      <p:sp>
        <p:nvSpPr>
          <p:cNvPr id="3" name="Footer Placeholder 2"/>
          <p:cNvSpPr>
            <a:spLocks noGrp="1"/>
          </p:cNvSpPr>
          <p:nvPr>
            <p:ph type="ftr" sz="quarter" idx="11"/>
          </p:nvPr>
        </p:nvSpPr>
        <p:spPr/>
        <p:txBody>
          <a:bodyPr/>
          <a:lstStyle>
            <a:extLst/>
          </a:lstStyle>
          <a:p>
            <a:endParaRPr lang="en-IE"/>
          </a:p>
        </p:txBody>
      </p:sp>
      <p:sp>
        <p:nvSpPr>
          <p:cNvPr id="4" name="Slide Number Placeholder 3"/>
          <p:cNvSpPr>
            <a:spLocks noGrp="1"/>
          </p:cNvSpPr>
          <p:nvPr>
            <p:ph type="sldNum" sz="quarter" idx="12"/>
          </p:nvPr>
        </p:nvSpPr>
        <p:spPr/>
        <p:txBody>
          <a:bodyPr/>
          <a:lstStyle>
            <a:extLst/>
          </a:lstStyle>
          <a:p>
            <a:fld id="{691BB833-3247-4405-81B0-76A07016DFF8}"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98AE6CB-9E3B-4BD9-9D5B-F07F58D43077}" type="datetimeFigureOut">
              <a:rPr lang="en-IE" smtClean="0"/>
              <a:t>21/10/2013</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691BB833-3247-4405-81B0-76A07016DFF8}" type="slidenum">
              <a:rPr lang="en-IE" smtClean="0"/>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98AE6CB-9E3B-4BD9-9D5B-F07F58D43077}" type="datetimeFigureOut">
              <a:rPr lang="en-IE" smtClean="0"/>
              <a:t>21/10/2013</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91BB833-3247-4405-81B0-76A07016DFF8}" type="slidenum">
              <a:rPr lang="en-IE" smtClean="0"/>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98AE6CB-9E3B-4BD9-9D5B-F07F58D43077}" type="datetimeFigureOut">
              <a:rPr lang="en-IE" smtClean="0"/>
              <a:t>21/10/2013</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91BB833-3247-4405-81B0-76A07016DFF8}" type="slidenum">
              <a:rPr lang="en-IE" smtClean="0"/>
              <a:t>‹#›</a:t>
            </a:fld>
            <a:endParaRPr lang="en-I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The Ecumenical Imperative</a:t>
            </a:r>
            <a:endParaRPr lang="en-IE" dirty="0"/>
          </a:p>
        </p:txBody>
      </p:sp>
      <p:sp>
        <p:nvSpPr>
          <p:cNvPr id="3" name="Subtitle 2"/>
          <p:cNvSpPr>
            <a:spLocks noGrp="1"/>
          </p:cNvSpPr>
          <p:nvPr>
            <p:ph type="subTitle" idx="1"/>
          </p:nvPr>
        </p:nvSpPr>
        <p:spPr/>
        <p:txBody>
          <a:bodyPr/>
          <a:lstStyle/>
          <a:p>
            <a:r>
              <a:rPr lang="en-IE" dirty="0" smtClean="0"/>
              <a:t>The Corrymeela Community as an example of applied ecumenism</a:t>
            </a:r>
            <a:endParaRPr lang="en-IE" dirty="0"/>
          </a:p>
        </p:txBody>
      </p:sp>
    </p:spTree>
    <p:extLst>
      <p:ext uri="{BB962C8B-B14F-4D97-AF65-F5344CB8AC3E}">
        <p14:creationId xmlns:p14="http://schemas.microsoft.com/office/powerpoint/2010/main" val="4029264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E" dirty="0" smtClean="0"/>
              <a:t>“The greatest theologian since Aquinas” said Pope Pius XII</a:t>
            </a:r>
            <a:endParaRPr lang="en-IE" dirty="0"/>
          </a:p>
        </p:txBody>
      </p:sp>
      <p:sp>
        <p:nvSpPr>
          <p:cNvPr id="3" name="Title 2"/>
          <p:cNvSpPr>
            <a:spLocks noGrp="1"/>
          </p:cNvSpPr>
          <p:nvPr>
            <p:ph type="title"/>
          </p:nvPr>
        </p:nvSpPr>
        <p:spPr/>
        <p:txBody>
          <a:bodyPr/>
          <a:lstStyle/>
          <a:p>
            <a:r>
              <a:rPr lang="en-IE" dirty="0" smtClean="0"/>
              <a:t>Karl Barth in Basel</a:t>
            </a:r>
            <a:endParaRPr lang="en-I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572" y="1988841"/>
            <a:ext cx="2824588"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845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968552"/>
          </a:xfrm>
        </p:spPr>
        <p:txBody>
          <a:bodyPr>
            <a:normAutofit lnSpcReduction="10000"/>
          </a:bodyPr>
          <a:lstStyle/>
          <a:p>
            <a:r>
              <a:rPr lang="en-IE" sz="3000" dirty="0"/>
              <a:t>One very eager student asked the great theologian, what was the most important thing that they could do for the peace of the world?</a:t>
            </a:r>
            <a:r>
              <a:rPr lang="en-IE" dirty="0"/>
              <a:t> </a:t>
            </a:r>
            <a:endParaRPr lang="en-IE" dirty="0" smtClean="0"/>
          </a:p>
          <a:p>
            <a:endParaRPr lang="en-IE" sz="1200" dirty="0" smtClean="0"/>
          </a:p>
          <a:p>
            <a:r>
              <a:rPr lang="en-IE" sz="3000" dirty="0" smtClean="0"/>
              <a:t>Karl </a:t>
            </a:r>
            <a:r>
              <a:rPr lang="en-IE" sz="3000" dirty="0"/>
              <a:t>Barth replied: “Set your own house in order”.</a:t>
            </a:r>
            <a:r>
              <a:rPr lang="en-IE" dirty="0"/>
              <a:t> </a:t>
            </a:r>
            <a:endParaRPr lang="en-IE" dirty="0" smtClean="0"/>
          </a:p>
          <a:p>
            <a:endParaRPr lang="en-IE" sz="1200" dirty="0" smtClean="0"/>
          </a:p>
          <a:p>
            <a:r>
              <a:rPr lang="en-IE" sz="3000" dirty="0"/>
              <a:t>Ray Davey comments : “Working for peace is not usually dramatic or spectacular and it begins with each one of us – where we are.”</a:t>
            </a:r>
          </a:p>
          <a:p>
            <a:endParaRPr lang="en-IE" dirty="0"/>
          </a:p>
        </p:txBody>
      </p:sp>
      <p:sp>
        <p:nvSpPr>
          <p:cNvPr id="3" name="Title 2"/>
          <p:cNvSpPr>
            <a:spLocks noGrp="1"/>
          </p:cNvSpPr>
          <p:nvPr>
            <p:ph type="title"/>
          </p:nvPr>
        </p:nvSpPr>
        <p:spPr/>
        <p:txBody>
          <a:bodyPr/>
          <a:lstStyle/>
          <a:p>
            <a:r>
              <a:rPr lang="en-IE" dirty="0" smtClean="0"/>
              <a:t>A student’s question</a:t>
            </a:r>
            <a:endParaRPr lang="en-IE" dirty="0"/>
          </a:p>
        </p:txBody>
      </p:sp>
    </p:spTree>
    <p:extLst>
      <p:ext uri="{BB962C8B-B14F-4D97-AF65-F5344CB8AC3E}">
        <p14:creationId xmlns:p14="http://schemas.microsoft.com/office/powerpoint/2010/main" val="1013897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200" dirty="0"/>
              <a:t>And </a:t>
            </a:r>
            <a:r>
              <a:rPr lang="en-IE" sz="3200" dirty="0" smtClean="0"/>
              <a:t>so</a:t>
            </a:r>
            <a:r>
              <a:rPr lang="en-IE" sz="3200" smtClean="0"/>
              <a:t>, in </a:t>
            </a:r>
            <a:r>
              <a:rPr lang="en-IE" sz="3200" dirty="0" smtClean="0"/>
              <a:t>1965 </a:t>
            </a:r>
            <a:r>
              <a:rPr lang="en-IE" sz="3200" dirty="0"/>
              <a:t>the Corrymeela Community came into existence. </a:t>
            </a:r>
            <a:endParaRPr lang="en-IE" sz="3200" dirty="0" smtClean="0"/>
          </a:p>
          <a:p>
            <a:endParaRPr lang="en-IE" dirty="0" smtClean="0"/>
          </a:p>
          <a:p>
            <a:r>
              <a:rPr lang="en-IE" sz="3000" dirty="0" smtClean="0"/>
              <a:t>It </a:t>
            </a:r>
            <a:r>
              <a:rPr lang="en-IE" sz="3000" dirty="0"/>
              <a:t>centred on </a:t>
            </a:r>
            <a:r>
              <a:rPr lang="en-IE" sz="3000" dirty="0" smtClean="0"/>
              <a:t>a former </a:t>
            </a:r>
            <a:r>
              <a:rPr lang="en-IE" sz="3000" dirty="0"/>
              <a:t>Christian holiday facility on a cliff top outside Ballycastle, Co. Antrim. </a:t>
            </a:r>
            <a:endParaRPr lang="en-IE" sz="3000" dirty="0" smtClean="0"/>
          </a:p>
          <a:p>
            <a:endParaRPr lang="en-IE" dirty="0" smtClean="0"/>
          </a:p>
          <a:p>
            <a:r>
              <a:rPr lang="en-IE" sz="3000" dirty="0" smtClean="0"/>
              <a:t>From </a:t>
            </a:r>
            <a:r>
              <a:rPr lang="en-IE" sz="3000" dirty="0"/>
              <a:t>this site you can see Scotland quite clearly when the weather permits.</a:t>
            </a:r>
          </a:p>
        </p:txBody>
      </p:sp>
      <p:sp>
        <p:nvSpPr>
          <p:cNvPr id="3" name="Title 2"/>
          <p:cNvSpPr>
            <a:spLocks noGrp="1"/>
          </p:cNvSpPr>
          <p:nvPr>
            <p:ph type="title"/>
          </p:nvPr>
        </p:nvSpPr>
        <p:spPr/>
        <p:txBody>
          <a:bodyPr/>
          <a:lstStyle/>
          <a:p>
            <a:r>
              <a:rPr lang="en-IE" dirty="0" smtClean="0"/>
              <a:t>The </a:t>
            </a:r>
            <a:r>
              <a:rPr lang="en-IE" dirty="0"/>
              <a:t>w</a:t>
            </a:r>
            <a:r>
              <a:rPr lang="en-IE" dirty="0" smtClean="0"/>
              <a:t>ork starts..</a:t>
            </a:r>
            <a:endParaRPr lang="en-IE" dirty="0"/>
          </a:p>
        </p:txBody>
      </p:sp>
    </p:spTree>
    <p:extLst>
      <p:ext uri="{BB962C8B-B14F-4D97-AF65-F5344CB8AC3E}">
        <p14:creationId xmlns:p14="http://schemas.microsoft.com/office/powerpoint/2010/main" val="20905530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8477" y="1481138"/>
            <a:ext cx="6807046" cy="4525962"/>
          </a:xfrm>
        </p:spPr>
      </p:pic>
      <p:sp>
        <p:nvSpPr>
          <p:cNvPr id="3" name="Title 2"/>
          <p:cNvSpPr>
            <a:spLocks noGrp="1"/>
          </p:cNvSpPr>
          <p:nvPr>
            <p:ph type="title"/>
          </p:nvPr>
        </p:nvSpPr>
        <p:spPr/>
        <p:txBody>
          <a:bodyPr/>
          <a:lstStyle/>
          <a:p>
            <a:r>
              <a:rPr lang="en-IE" dirty="0" smtClean="0"/>
              <a:t>Scotland beyond Fair Head</a:t>
            </a:r>
            <a:endParaRPr lang="en-IE" dirty="0"/>
          </a:p>
        </p:txBody>
      </p:sp>
    </p:spTree>
    <p:extLst>
      <p:ext uri="{BB962C8B-B14F-4D97-AF65-F5344CB8AC3E}">
        <p14:creationId xmlns:p14="http://schemas.microsoft.com/office/powerpoint/2010/main" val="767724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11968"/>
          </a:xfrm>
        </p:spPr>
        <p:txBody>
          <a:bodyPr>
            <a:noAutofit/>
          </a:bodyPr>
          <a:lstStyle/>
          <a:p>
            <a:r>
              <a:rPr lang="en-IE" sz="3000" dirty="0"/>
              <a:t>The initial emphasis was on the promotion of ecumenism and addressing the tense political </a:t>
            </a:r>
            <a:r>
              <a:rPr lang="en-IE" sz="3000" dirty="0" smtClean="0"/>
              <a:t>situation. This was before the </a:t>
            </a:r>
            <a:r>
              <a:rPr lang="en-IE" sz="3000" dirty="0"/>
              <a:t>“Troubles” began in 1969</a:t>
            </a:r>
            <a:r>
              <a:rPr lang="en-IE" sz="3000" dirty="0" smtClean="0"/>
              <a:t>.</a:t>
            </a:r>
          </a:p>
          <a:p>
            <a:r>
              <a:rPr lang="en-IE" sz="1200" dirty="0" smtClean="0"/>
              <a:t> </a:t>
            </a:r>
          </a:p>
          <a:p>
            <a:r>
              <a:rPr lang="en-IE" sz="3000" dirty="0" smtClean="0"/>
              <a:t>The tension </a:t>
            </a:r>
            <a:r>
              <a:rPr lang="en-IE" sz="3000" dirty="0"/>
              <a:t>turned to violence involving both </a:t>
            </a:r>
            <a:r>
              <a:rPr lang="en-IE" sz="3000" dirty="0" smtClean="0"/>
              <a:t>Nationalists </a:t>
            </a:r>
            <a:r>
              <a:rPr lang="en-IE" sz="3000" dirty="0"/>
              <a:t>and </a:t>
            </a:r>
            <a:r>
              <a:rPr lang="en-IE" sz="3000" dirty="0" smtClean="0"/>
              <a:t>Loyalists.  (“Nationalist” </a:t>
            </a:r>
            <a:r>
              <a:rPr lang="en-IE" sz="3000" dirty="0"/>
              <a:t>and </a:t>
            </a:r>
            <a:r>
              <a:rPr lang="en-IE" sz="3000" dirty="0" smtClean="0"/>
              <a:t>“Loyalist” </a:t>
            </a:r>
            <a:r>
              <a:rPr lang="en-IE" sz="3000" dirty="0"/>
              <a:t>roughly </a:t>
            </a:r>
            <a:r>
              <a:rPr lang="en-IE" sz="3000" dirty="0" smtClean="0"/>
              <a:t>coincide </a:t>
            </a:r>
            <a:r>
              <a:rPr lang="en-IE" sz="3000" dirty="0"/>
              <a:t>with Roman Catholic and Protestant</a:t>
            </a:r>
            <a:r>
              <a:rPr lang="en-IE" sz="3000" dirty="0" smtClean="0"/>
              <a:t>.) </a:t>
            </a:r>
            <a:endParaRPr lang="en-IE" sz="3000" dirty="0"/>
          </a:p>
        </p:txBody>
      </p:sp>
      <p:sp>
        <p:nvSpPr>
          <p:cNvPr id="3" name="Title 2"/>
          <p:cNvSpPr>
            <a:spLocks noGrp="1"/>
          </p:cNvSpPr>
          <p:nvPr>
            <p:ph type="title"/>
          </p:nvPr>
        </p:nvSpPr>
        <p:spPr/>
        <p:txBody>
          <a:bodyPr/>
          <a:lstStyle/>
          <a:p>
            <a:r>
              <a:rPr lang="en-IE" dirty="0" smtClean="0"/>
              <a:t>Early aims</a:t>
            </a:r>
            <a:endParaRPr lang="en-IE" dirty="0"/>
          </a:p>
        </p:txBody>
      </p:sp>
    </p:spTree>
    <p:extLst>
      <p:ext uri="{BB962C8B-B14F-4D97-AF65-F5344CB8AC3E}">
        <p14:creationId xmlns:p14="http://schemas.microsoft.com/office/powerpoint/2010/main" val="3574555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VID\Desktop\Corrymeela August 2010 1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381000"/>
            <a:ext cx="9167813"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042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IE" sz="3200" dirty="0" smtClean="0"/>
              <a:t>Chaos on </a:t>
            </a:r>
          </a:p>
          <a:p>
            <a:pPr marL="109728" indent="0">
              <a:buNone/>
            </a:pPr>
            <a:r>
              <a:rPr lang="en-IE" sz="3200" dirty="0" smtClean="0"/>
              <a:t>the</a:t>
            </a:r>
          </a:p>
          <a:p>
            <a:pPr marL="109728" indent="0">
              <a:buNone/>
            </a:pPr>
            <a:r>
              <a:rPr lang="en-IE" sz="3200" dirty="0" smtClean="0"/>
              <a:t>streets</a:t>
            </a:r>
            <a:endParaRPr lang="en-IE" sz="3200" dirty="0"/>
          </a:p>
        </p:txBody>
      </p:sp>
      <p:sp>
        <p:nvSpPr>
          <p:cNvPr id="3" name="Title 2"/>
          <p:cNvSpPr>
            <a:spLocks noGrp="1"/>
          </p:cNvSpPr>
          <p:nvPr>
            <p:ph type="title"/>
          </p:nvPr>
        </p:nvSpPr>
        <p:spPr/>
        <p:txBody>
          <a:bodyPr/>
          <a:lstStyle/>
          <a:p>
            <a:r>
              <a:rPr lang="en-IE" dirty="0" smtClean="0"/>
              <a:t>Belfast in turmoil</a:t>
            </a:r>
            <a:endParaRPr lang="en-I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563123"/>
            <a:ext cx="5832647" cy="439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477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55984"/>
          </a:xfrm>
        </p:spPr>
        <p:txBody>
          <a:bodyPr>
            <a:normAutofit/>
          </a:bodyPr>
          <a:lstStyle/>
          <a:p>
            <a:r>
              <a:rPr lang="en-IE" sz="3000" dirty="0" smtClean="0"/>
              <a:t>It </a:t>
            </a:r>
            <a:r>
              <a:rPr lang="en-IE" sz="3000" dirty="0"/>
              <a:t>became obvious that something had to be done for children and families from the most dangerous </a:t>
            </a:r>
            <a:r>
              <a:rPr lang="en-IE" sz="3000" dirty="0" smtClean="0"/>
              <a:t>localities.</a:t>
            </a:r>
          </a:p>
          <a:p>
            <a:pPr marL="109728" indent="0">
              <a:buNone/>
            </a:pPr>
            <a:endParaRPr lang="en-IE" sz="1100" dirty="0" smtClean="0"/>
          </a:p>
          <a:p>
            <a:pPr marL="109728" indent="0">
              <a:buNone/>
            </a:pPr>
            <a:r>
              <a:rPr lang="en-IE" sz="1100" dirty="0" smtClean="0"/>
              <a:t> </a:t>
            </a:r>
          </a:p>
          <a:p>
            <a:r>
              <a:rPr lang="en-IE" sz="3000" dirty="0"/>
              <a:t>Corrymeela joined with all the schools in Ballycastle to </a:t>
            </a:r>
            <a:r>
              <a:rPr lang="en-IE" sz="3000" dirty="0" smtClean="0"/>
              <a:t>give emergency shelter.</a:t>
            </a:r>
          </a:p>
          <a:p>
            <a:endParaRPr lang="en-IE" sz="1100" dirty="0" smtClean="0"/>
          </a:p>
          <a:p>
            <a:endParaRPr lang="en-IE" sz="1100" dirty="0" smtClean="0"/>
          </a:p>
          <a:p>
            <a:r>
              <a:rPr lang="en-IE" sz="3000" dirty="0"/>
              <a:t>The need for reconciliation </a:t>
            </a:r>
            <a:r>
              <a:rPr lang="en-IE" sz="3000" dirty="0" smtClean="0"/>
              <a:t>work became foremost </a:t>
            </a:r>
            <a:r>
              <a:rPr lang="en-IE" sz="3000" dirty="0"/>
              <a:t>for the Corrymeela </a:t>
            </a:r>
            <a:r>
              <a:rPr lang="en-IE" sz="3000" dirty="0" smtClean="0"/>
              <a:t>Community. </a:t>
            </a:r>
            <a:endParaRPr lang="en-IE" sz="3000" dirty="0"/>
          </a:p>
        </p:txBody>
      </p:sp>
      <p:sp>
        <p:nvSpPr>
          <p:cNvPr id="3" name="Title 2"/>
          <p:cNvSpPr>
            <a:spLocks noGrp="1"/>
          </p:cNvSpPr>
          <p:nvPr>
            <p:ph type="title"/>
          </p:nvPr>
        </p:nvSpPr>
        <p:spPr/>
        <p:txBody>
          <a:bodyPr/>
          <a:lstStyle/>
          <a:p>
            <a:r>
              <a:rPr lang="en-IE" dirty="0" smtClean="0"/>
              <a:t>Conflict develops</a:t>
            </a:r>
            <a:endParaRPr lang="en-IE" dirty="0"/>
          </a:p>
        </p:txBody>
      </p:sp>
    </p:spTree>
    <p:extLst>
      <p:ext uri="{BB962C8B-B14F-4D97-AF65-F5344CB8AC3E}">
        <p14:creationId xmlns:p14="http://schemas.microsoft.com/office/powerpoint/2010/main" val="154351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sz="3600" dirty="0"/>
              <a:t>This is the cutting edge of the ecumenical </a:t>
            </a:r>
            <a:r>
              <a:rPr lang="en-IE" sz="3600" dirty="0" smtClean="0"/>
              <a:t>movement: </a:t>
            </a:r>
          </a:p>
          <a:p>
            <a:pPr marL="109728" indent="0">
              <a:buNone/>
            </a:pPr>
            <a:endParaRPr lang="en-IE" sz="3600" dirty="0" smtClean="0"/>
          </a:p>
          <a:p>
            <a:r>
              <a:rPr lang="en-IE" sz="3600" dirty="0" smtClean="0"/>
              <a:t>The </a:t>
            </a:r>
            <a:r>
              <a:rPr lang="en-IE" sz="3600" dirty="0"/>
              <a:t>recovery of a sense that the Christian Church is called to display in her life an example of a unifying and reconciling community. </a:t>
            </a:r>
          </a:p>
        </p:txBody>
      </p:sp>
      <p:sp>
        <p:nvSpPr>
          <p:cNvPr id="3" name="Title 2"/>
          <p:cNvSpPr>
            <a:spLocks noGrp="1"/>
          </p:cNvSpPr>
          <p:nvPr>
            <p:ph type="title"/>
          </p:nvPr>
        </p:nvSpPr>
        <p:spPr/>
        <p:txBody>
          <a:bodyPr/>
          <a:lstStyle/>
          <a:p>
            <a:r>
              <a:rPr lang="en-IE" dirty="0" smtClean="0"/>
              <a:t>Cutting edge of ecumenism</a:t>
            </a:r>
            <a:endParaRPr lang="en-IE" dirty="0"/>
          </a:p>
        </p:txBody>
      </p:sp>
    </p:spTree>
    <p:extLst>
      <p:ext uri="{BB962C8B-B14F-4D97-AF65-F5344CB8AC3E}">
        <p14:creationId xmlns:p14="http://schemas.microsoft.com/office/powerpoint/2010/main" val="315259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VID\Desktop\C'meela Spring 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958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8177" y="1495326"/>
            <a:ext cx="6807645" cy="4525962"/>
          </a:xfrm>
        </p:spPr>
      </p:pic>
      <p:sp>
        <p:nvSpPr>
          <p:cNvPr id="2" name="Title 1"/>
          <p:cNvSpPr>
            <a:spLocks noGrp="1"/>
          </p:cNvSpPr>
          <p:nvPr>
            <p:ph type="title"/>
          </p:nvPr>
        </p:nvSpPr>
        <p:spPr/>
        <p:txBody>
          <a:bodyPr/>
          <a:lstStyle/>
          <a:p>
            <a:r>
              <a:rPr lang="en-IE" dirty="0" smtClean="0"/>
              <a:t>A view from Corrymeela</a:t>
            </a:r>
            <a:endParaRPr lang="en-IE" dirty="0"/>
          </a:p>
        </p:txBody>
      </p:sp>
    </p:spTree>
    <p:extLst>
      <p:ext uri="{BB962C8B-B14F-4D97-AF65-F5344CB8AC3E}">
        <p14:creationId xmlns:p14="http://schemas.microsoft.com/office/powerpoint/2010/main" val="381923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sz="3000" dirty="0"/>
              <a:t>For many years we were quite satisfied with </a:t>
            </a:r>
            <a:r>
              <a:rPr lang="en-IE" sz="3000" dirty="0" smtClean="0"/>
              <a:t>a </a:t>
            </a:r>
            <a:r>
              <a:rPr lang="en-IE" sz="3000" dirty="0"/>
              <a:t>romantic interpretation of the name. In Irish it could be broken into two </a:t>
            </a:r>
            <a:r>
              <a:rPr lang="en-IE" sz="3000" dirty="0" smtClean="0"/>
              <a:t>words: Corry-</a:t>
            </a:r>
            <a:r>
              <a:rPr lang="en-IE" sz="3000" dirty="0" err="1" smtClean="0"/>
              <a:t>meela</a:t>
            </a:r>
            <a:r>
              <a:rPr lang="en-IE" sz="3000" dirty="0" smtClean="0"/>
              <a:t>. </a:t>
            </a:r>
          </a:p>
          <a:p>
            <a:r>
              <a:rPr lang="en-IE" sz="3000" dirty="0" smtClean="0"/>
              <a:t>The </a:t>
            </a:r>
            <a:r>
              <a:rPr lang="en-IE" sz="3000" dirty="0"/>
              <a:t>first part could be a rock or a hill and the second </a:t>
            </a:r>
            <a:r>
              <a:rPr lang="en-IE" sz="3000" dirty="0" smtClean="0"/>
              <a:t>a </a:t>
            </a:r>
            <a:r>
              <a:rPr lang="en-IE" sz="3000" dirty="0"/>
              <a:t>word for honey or sweetness</a:t>
            </a:r>
            <a:r>
              <a:rPr lang="en-IE" sz="3000" dirty="0" smtClean="0"/>
              <a:t>.</a:t>
            </a:r>
          </a:p>
          <a:p>
            <a:r>
              <a:rPr lang="en-IE" sz="3000" dirty="0" smtClean="0"/>
              <a:t>So </a:t>
            </a:r>
            <a:r>
              <a:rPr lang="en-IE" sz="3000" dirty="0"/>
              <a:t>we used to say it was the </a:t>
            </a:r>
            <a:r>
              <a:rPr lang="en-IE" sz="3000" dirty="0" smtClean="0"/>
              <a:t>“Hill </a:t>
            </a:r>
            <a:r>
              <a:rPr lang="en-IE" sz="3000" dirty="0"/>
              <a:t>of </a:t>
            </a:r>
            <a:r>
              <a:rPr lang="en-IE" sz="3000" dirty="0" smtClean="0"/>
              <a:t>Harmony”. </a:t>
            </a:r>
            <a:endParaRPr lang="en-IE" sz="3000" dirty="0"/>
          </a:p>
        </p:txBody>
      </p:sp>
      <p:sp>
        <p:nvSpPr>
          <p:cNvPr id="3" name="Title 2"/>
          <p:cNvSpPr>
            <a:spLocks noGrp="1"/>
          </p:cNvSpPr>
          <p:nvPr>
            <p:ph type="title"/>
          </p:nvPr>
        </p:nvSpPr>
        <p:spPr/>
        <p:txBody>
          <a:bodyPr/>
          <a:lstStyle/>
          <a:p>
            <a:r>
              <a:rPr lang="en-IE" dirty="0" smtClean="0"/>
              <a:t>The name “Corrymeela”</a:t>
            </a:r>
            <a:endParaRPr lang="en-IE" dirty="0"/>
          </a:p>
        </p:txBody>
      </p:sp>
    </p:spTree>
    <p:extLst>
      <p:ext uri="{BB962C8B-B14F-4D97-AF65-F5344CB8AC3E}">
        <p14:creationId xmlns:p14="http://schemas.microsoft.com/office/powerpoint/2010/main" val="4112615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sz="3200" dirty="0"/>
              <a:t>The ancient name of the parish means ‘the corner of the stranger’. </a:t>
            </a:r>
            <a:endParaRPr lang="en-IE" sz="3200" dirty="0" smtClean="0"/>
          </a:p>
          <a:p>
            <a:endParaRPr lang="en-IE" sz="1100" dirty="0" smtClean="0"/>
          </a:p>
          <a:p>
            <a:r>
              <a:rPr lang="en-IE" sz="3200" dirty="0" smtClean="0"/>
              <a:t>The </a:t>
            </a:r>
            <a:r>
              <a:rPr lang="en-IE" sz="3200" dirty="0"/>
              <a:t>most likely old form of Corrymeela was </a:t>
            </a:r>
            <a:r>
              <a:rPr lang="en-IE" sz="3200" dirty="0" err="1"/>
              <a:t>Corrymellagh</a:t>
            </a:r>
            <a:r>
              <a:rPr lang="en-IE" sz="3200" dirty="0"/>
              <a:t>, which means ‘the lumpy crossing place</a:t>
            </a:r>
            <a:r>
              <a:rPr lang="en-IE" sz="3200" dirty="0" smtClean="0"/>
              <a:t>’.</a:t>
            </a:r>
          </a:p>
          <a:p>
            <a:r>
              <a:rPr lang="en-IE" sz="1100" dirty="0" smtClean="0"/>
              <a:t> </a:t>
            </a:r>
          </a:p>
          <a:p>
            <a:r>
              <a:rPr lang="en-IE" sz="3200" dirty="0" smtClean="0"/>
              <a:t>This </a:t>
            </a:r>
            <a:r>
              <a:rPr lang="en-IE" sz="3200" dirty="0"/>
              <a:t>older meaning provides a much more realistic sense of what Corrymeela has always been about.</a:t>
            </a:r>
          </a:p>
          <a:p>
            <a:endParaRPr lang="en-IE" dirty="0"/>
          </a:p>
        </p:txBody>
      </p:sp>
      <p:sp>
        <p:nvSpPr>
          <p:cNvPr id="3" name="Title 2"/>
          <p:cNvSpPr>
            <a:spLocks noGrp="1"/>
          </p:cNvSpPr>
          <p:nvPr>
            <p:ph type="title"/>
          </p:nvPr>
        </p:nvSpPr>
        <p:spPr/>
        <p:txBody>
          <a:bodyPr>
            <a:normAutofit fontScale="90000"/>
          </a:bodyPr>
          <a:lstStyle/>
          <a:p>
            <a:r>
              <a:rPr lang="en-IE" dirty="0" smtClean="0"/>
              <a:t>Realistic meaning of Corrymeela</a:t>
            </a:r>
            <a:endParaRPr lang="en-IE" dirty="0"/>
          </a:p>
        </p:txBody>
      </p:sp>
    </p:spTree>
    <p:extLst>
      <p:ext uri="{BB962C8B-B14F-4D97-AF65-F5344CB8AC3E}">
        <p14:creationId xmlns:p14="http://schemas.microsoft.com/office/powerpoint/2010/main" val="202008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37360" y="1868254"/>
            <a:ext cx="5669280" cy="3751729"/>
          </a:xfrm>
        </p:spPr>
      </p:pic>
      <p:sp>
        <p:nvSpPr>
          <p:cNvPr id="3" name="Title 2"/>
          <p:cNvSpPr>
            <a:spLocks noGrp="1"/>
          </p:cNvSpPr>
          <p:nvPr>
            <p:ph type="title"/>
          </p:nvPr>
        </p:nvSpPr>
        <p:spPr/>
        <p:txBody>
          <a:bodyPr/>
          <a:lstStyle/>
          <a:p>
            <a:r>
              <a:rPr lang="en-IE" dirty="0" smtClean="0"/>
              <a:t>Together in rough ground</a:t>
            </a:r>
            <a:endParaRPr lang="en-IE" dirty="0"/>
          </a:p>
        </p:txBody>
      </p:sp>
    </p:spTree>
    <p:extLst>
      <p:ext uri="{BB962C8B-B14F-4D97-AF65-F5344CB8AC3E}">
        <p14:creationId xmlns:p14="http://schemas.microsoft.com/office/powerpoint/2010/main" val="15116035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000" dirty="0"/>
              <a:t>People come to our centre as strangers and hopefully end up at least knowing each other, and maybe even as friends</a:t>
            </a:r>
            <a:r>
              <a:rPr lang="en-IE" sz="3000" dirty="0" smtClean="0"/>
              <a:t>.</a:t>
            </a:r>
          </a:p>
          <a:p>
            <a:pPr marL="109728" indent="0">
              <a:buNone/>
            </a:pPr>
            <a:r>
              <a:rPr lang="en-IE" sz="1100" dirty="0" smtClean="0"/>
              <a:t> </a:t>
            </a:r>
          </a:p>
          <a:p>
            <a:r>
              <a:rPr lang="en-IE" sz="3000" dirty="0" smtClean="0"/>
              <a:t>But with some </a:t>
            </a:r>
            <a:r>
              <a:rPr lang="en-IE" sz="3000" dirty="0"/>
              <a:t>stumbles </a:t>
            </a:r>
            <a:r>
              <a:rPr lang="en-IE" sz="3000" dirty="0" smtClean="0"/>
              <a:t>on the way, </a:t>
            </a:r>
            <a:r>
              <a:rPr lang="en-IE" sz="3000" dirty="0"/>
              <a:t>reflecting ‘the lumpy crossing place</a:t>
            </a:r>
            <a:r>
              <a:rPr lang="en-IE" sz="3000" dirty="0" smtClean="0"/>
              <a:t>’.</a:t>
            </a:r>
          </a:p>
          <a:p>
            <a:pPr marL="109728" indent="0">
              <a:buNone/>
            </a:pPr>
            <a:endParaRPr lang="en-IE" sz="1100" dirty="0" smtClean="0"/>
          </a:p>
          <a:p>
            <a:r>
              <a:rPr lang="en-IE" sz="3000" dirty="0" smtClean="0"/>
              <a:t>The </a:t>
            </a:r>
            <a:r>
              <a:rPr lang="en-IE" sz="3000" dirty="0"/>
              <a:t>genius of Corrymeela’s interaction with people is based on accepting people as they are. </a:t>
            </a:r>
          </a:p>
        </p:txBody>
      </p:sp>
      <p:sp>
        <p:nvSpPr>
          <p:cNvPr id="3" name="Title 2"/>
          <p:cNvSpPr>
            <a:spLocks noGrp="1"/>
          </p:cNvSpPr>
          <p:nvPr>
            <p:ph type="title"/>
          </p:nvPr>
        </p:nvSpPr>
        <p:spPr/>
        <p:txBody>
          <a:bodyPr/>
          <a:lstStyle/>
          <a:p>
            <a:r>
              <a:rPr lang="en-IE" dirty="0" smtClean="0"/>
              <a:t>No longer strangers</a:t>
            </a:r>
            <a:endParaRPr lang="en-IE" dirty="0"/>
          </a:p>
        </p:txBody>
      </p:sp>
    </p:spTree>
    <p:extLst>
      <p:ext uri="{BB962C8B-B14F-4D97-AF65-F5344CB8AC3E}">
        <p14:creationId xmlns:p14="http://schemas.microsoft.com/office/powerpoint/2010/main" val="28778969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94122"/>
          </a:xfrm>
        </p:spPr>
        <p:txBody>
          <a:bodyPr/>
          <a:lstStyle/>
          <a:p>
            <a:r>
              <a:rPr lang="en-IE" dirty="0" smtClean="0"/>
              <a:t>Entrance to the Centre</a:t>
            </a:r>
            <a:endParaRPr lang="en-IE" dirty="0"/>
          </a:p>
        </p:txBody>
      </p:sp>
      <p:pic>
        <p:nvPicPr>
          <p:cNvPr id="1026" name="Picture 2" descr="C:\Users\DAVID\Pictures\Spring - Summer 2013\0004\Spring - Summer 20130010.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68477" y="1481138"/>
            <a:ext cx="6807046"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458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IE" sz="3200" dirty="0"/>
              <a:t>What happens at Corrymeela does not depend only on words and involved </a:t>
            </a:r>
            <a:r>
              <a:rPr lang="en-IE" sz="3200" dirty="0" smtClean="0"/>
              <a:t>political and theological discussions.</a:t>
            </a:r>
          </a:p>
          <a:p>
            <a:pPr marL="109728" indent="0">
              <a:buNone/>
            </a:pPr>
            <a:endParaRPr lang="en-IE" sz="1200" dirty="0" smtClean="0"/>
          </a:p>
          <a:p>
            <a:r>
              <a:rPr lang="en-IE" sz="3200" dirty="0" smtClean="0"/>
              <a:t>Moralistic </a:t>
            </a:r>
            <a:r>
              <a:rPr lang="en-IE" sz="3200" dirty="0"/>
              <a:t>attitudes are out of place</a:t>
            </a:r>
            <a:r>
              <a:rPr lang="en-IE" sz="3200" dirty="0" smtClean="0"/>
              <a:t>.</a:t>
            </a:r>
          </a:p>
          <a:p>
            <a:pPr marL="109728" indent="0">
              <a:buNone/>
            </a:pPr>
            <a:endParaRPr lang="en-IE" sz="1200" dirty="0" smtClean="0"/>
          </a:p>
          <a:p>
            <a:r>
              <a:rPr lang="en-IE" sz="3200" dirty="0" smtClean="0"/>
              <a:t>People </a:t>
            </a:r>
            <a:r>
              <a:rPr lang="en-IE" sz="3200" dirty="0"/>
              <a:t>are invited to play games about flags or culture, and also to describe what life is like for them in their home community </a:t>
            </a:r>
            <a:r>
              <a:rPr lang="en-IE" sz="3200" dirty="0" smtClean="0"/>
              <a:t>life &amp; listen to others. </a:t>
            </a:r>
            <a:endParaRPr lang="en-IE" sz="3200" dirty="0"/>
          </a:p>
        </p:txBody>
      </p:sp>
      <p:sp>
        <p:nvSpPr>
          <p:cNvPr id="3" name="Title 2"/>
          <p:cNvSpPr>
            <a:spLocks noGrp="1"/>
          </p:cNvSpPr>
          <p:nvPr>
            <p:ph type="title"/>
          </p:nvPr>
        </p:nvSpPr>
        <p:spPr/>
        <p:txBody>
          <a:bodyPr/>
          <a:lstStyle/>
          <a:p>
            <a:r>
              <a:rPr lang="en-IE" dirty="0" smtClean="0"/>
              <a:t>How is it done?</a:t>
            </a:r>
            <a:endParaRPr lang="en-IE" dirty="0"/>
          </a:p>
        </p:txBody>
      </p:sp>
    </p:spTree>
    <p:extLst>
      <p:ext uri="{BB962C8B-B14F-4D97-AF65-F5344CB8AC3E}">
        <p14:creationId xmlns:p14="http://schemas.microsoft.com/office/powerpoint/2010/main" val="16336548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88640"/>
            <a:ext cx="8229600" cy="1143000"/>
          </a:xfrm>
        </p:spPr>
        <p:txBody>
          <a:bodyPr/>
          <a:lstStyle/>
          <a:p>
            <a:r>
              <a:rPr lang="en-IE" dirty="0" smtClean="0"/>
              <a:t>All ages can play games</a:t>
            </a:r>
            <a:endParaRPr lang="en-IE" dirty="0"/>
          </a:p>
        </p:txBody>
      </p:sp>
      <p:pic>
        <p:nvPicPr>
          <p:cNvPr id="2050" name="Picture 2" descr="C:\Users\DAVID\Desktop\DSC_0107.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32460" y="1124744"/>
            <a:ext cx="7343063" cy="488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965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VID\Pictures\Spring - Summer 2013\0004\Spring - Summer 201300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3" y="381000"/>
            <a:ext cx="9167813"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988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3200" dirty="0"/>
              <a:t>The hope is that each one will discover the humanity of the </a:t>
            </a:r>
            <a:r>
              <a:rPr lang="en-IE" sz="3200" dirty="0" smtClean="0"/>
              <a:t>other. </a:t>
            </a:r>
          </a:p>
          <a:p>
            <a:endParaRPr lang="en-IE" sz="3200" dirty="0" smtClean="0"/>
          </a:p>
          <a:p>
            <a:r>
              <a:rPr lang="en-IE" sz="3200" dirty="0" smtClean="0"/>
              <a:t>This </a:t>
            </a:r>
            <a:r>
              <a:rPr lang="en-IE" sz="3200" dirty="0"/>
              <a:t>is the hoped for outcome. Nothing is guaranteed. </a:t>
            </a:r>
            <a:endParaRPr lang="en-IE" sz="3200" dirty="0" smtClean="0"/>
          </a:p>
          <a:p>
            <a:endParaRPr lang="en-IE" sz="3200" dirty="0" smtClean="0"/>
          </a:p>
          <a:p>
            <a:r>
              <a:rPr lang="en-IE" sz="3200" dirty="0" smtClean="0"/>
              <a:t>Things </a:t>
            </a:r>
            <a:r>
              <a:rPr lang="en-IE" sz="3200" dirty="0"/>
              <a:t>can go seriously wrong.</a:t>
            </a:r>
          </a:p>
        </p:txBody>
      </p:sp>
      <p:sp>
        <p:nvSpPr>
          <p:cNvPr id="3" name="Title 2"/>
          <p:cNvSpPr>
            <a:spLocks noGrp="1"/>
          </p:cNvSpPr>
          <p:nvPr>
            <p:ph type="title"/>
          </p:nvPr>
        </p:nvSpPr>
        <p:spPr/>
        <p:txBody>
          <a:bodyPr/>
          <a:lstStyle/>
          <a:p>
            <a:r>
              <a:rPr lang="en-IE" dirty="0" smtClean="0"/>
              <a:t>Humanity and Hope</a:t>
            </a:r>
            <a:endParaRPr lang="en-IE" dirty="0"/>
          </a:p>
        </p:txBody>
      </p:sp>
    </p:spTree>
    <p:extLst>
      <p:ext uri="{BB962C8B-B14F-4D97-AF65-F5344CB8AC3E}">
        <p14:creationId xmlns:p14="http://schemas.microsoft.com/office/powerpoint/2010/main" val="1043736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IE" sz="3200" dirty="0"/>
              <a:t>The simple divisions between Catholic and Protestant, Nationalist and </a:t>
            </a:r>
            <a:r>
              <a:rPr lang="en-IE" sz="3200" dirty="0" smtClean="0"/>
              <a:t>Loyalist, are no longer adequate. </a:t>
            </a:r>
          </a:p>
          <a:p>
            <a:endParaRPr lang="en-IE" sz="3200" dirty="0" smtClean="0"/>
          </a:p>
          <a:p>
            <a:r>
              <a:rPr lang="en-IE" sz="3200" dirty="0" smtClean="0"/>
              <a:t>People</a:t>
            </a:r>
            <a:r>
              <a:rPr lang="en-IE" sz="3200" dirty="0"/>
              <a:t>, from </a:t>
            </a:r>
            <a:r>
              <a:rPr lang="en-IE" sz="3200" dirty="0" smtClean="0"/>
              <a:t>other continents have become the new  scapegoats. </a:t>
            </a:r>
          </a:p>
          <a:p>
            <a:endParaRPr lang="en-IE" sz="3200" dirty="0" smtClean="0"/>
          </a:p>
          <a:p>
            <a:r>
              <a:rPr lang="en-IE" sz="3200" dirty="0" smtClean="0"/>
              <a:t>And </a:t>
            </a:r>
            <a:r>
              <a:rPr lang="en-IE" sz="3200" dirty="0"/>
              <a:t>so, </a:t>
            </a:r>
            <a:r>
              <a:rPr lang="en-IE" sz="3200" dirty="0" smtClean="0"/>
              <a:t>ecumenism has to face new challenges.</a:t>
            </a:r>
            <a:endParaRPr lang="en-IE" sz="3200" dirty="0"/>
          </a:p>
        </p:txBody>
      </p:sp>
      <p:sp>
        <p:nvSpPr>
          <p:cNvPr id="3" name="Title 2"/>
          <p:cNvSpPr>
            <a:spLocks noGrp="1"/>
          </p:cNvSpPr>
          <p:nvPr>
            <p:ph type="title"/>
          </p:nvPr>
        </p:nvSpPr>
        <p:spPr/>
        <p:txBody>
          <a:bodyPr/>
          <a:lstStyle/>
          <a:p>
            <a:r>
              <a:rPr lang="en-IE" dirty="0" smtClean="0"/>
              <a:t>Ireland has changed</a:t>
            </a:r>
            <a:endParaRPr lang="en-IE" dirty="0"/>
          </a:p>
        </p:txBody>
      </p:sp>
    </p:spTree>
    <p:extLst>
      <p:ext uri="{BB962C8B-B14F-4D97-AF65-F5344CB8AC3E}">
        <p14:creationId xmlns:p14="http://schemas.microsoft.com/office/powerpoint/2010/main" val="3820940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5040560"/>
          </a:xfrm>
        </p:spPr>
        <p:txBody>
          <a:bodyPr>
            <a:normAutofit fontScale="77500" lnSpcReduction="20000"/>
          </a:bodyPr>
          <a:lstStyle/>
          <a:p>
            <a:pPr indent="457200">
              <a:lnSpc>
                <a:spcPct val="115000"/>
              </a:lnSpc>
              <a:spcAft>
                <a:spcPts val="1000"/>
              </a:spcAft>
            </a:pPr>
            <a:r>
              <a:rPr lang="en-IE" sz="4800" dirty="0" smtClean="0">
                <a:ea typeface="Calibri"/>
                <a:cs typeface="Times New Roman"/>
              </a:rPr>
              <a:t>Founded </a:t>
            </a:r>
            <a:r>
              <a:rPr lang="en-IE" sz="4800" dirty="0">
                <a:ea typeface="Calibri"/>
                <a:cs typeface="Times New Roman"/>
              </a:rPr>
              <a:t>in 1965 </a:t>
            </a:r>
            <a:r>
              <a:rPr lang="en-IE" sz="4800" dirty="0" smtClean="0">
                <a:ea typeface="Calibri"/>
                <a:cs typeface="Times New Roman"/>
              </a:rPr>
              <a:t>in </a:t>
            </a:r>
            <a:r>
              <a:rPr lang="en-IE" sz="4800" dirty="0">
                <a:ea typeface="Calibri"/>
                <a:cs typeface="Times New Roman"/>
              </a:rPr>
              <a:t>response to a divided </a:t>
            </a:r>
            <a:r>
              <a:rPr lang="en-IE" sz="4800" dirty="0" smtClean="0">
                <a:ea typeface="Calibri"/>
                <a:cs typeface="Times New Roman"/>
              </a:rPr>
              <a:t>Church, a </a:t>
            </a:r>
            <a:r>
              <a:rPr lang="en-IE" sz="4800" dirty="0">
                <a:ea typeface="Calibri"/>
                <a:cs typeface="Times New Roman"/>
              </a:rPr>
              <a:t>divided </a:t>
            </a:r>
            <a:r>
              <a:rPr lang="en-IE" sz="4800" dirty="0" smtClean="0">
                <a:ea typeface="Calibri"/>
                <a:cs typeface="Times New Roman"/>
              </a:rPr>
              <a:t>people and a divided world. </a:t>
            </a:r>
          </a:p>
          <a:p>
            <a:pPr indent="457200">
              <a:lnSpc>
                <a:spcPct val="115000"/>
              </a:lnSpc>
              <a:spcAft>
                <a:spcPts val="1000"/>
              </a:spcAft>
            </a:pPr>
            <a:endParaRPr lang="en-IE" sz="4800" dirty="0" smtClean="0">
              <a:ea typeface="Calibri"/>
              <a:cs typeface="Times New Roman"/>
            </a:endParaRPr>
          </a:p>
          <a:p>
            <a:pPr indent="457200">
              <a:lnSpc>
                <a:spcPct val="115000"/>
              </a:lnSpc>
              <a:spcAft>
                <a:spcPts val="1000"/>
              </a:spcAft>
            </a:pPr>
            <a:r>
              <a:rPr lang="en-IE" sz="4800" dirty="0" smtClean="0">
                <a:ea typeface="Calibri"/>
                <a:cs typeface="Times New Roman"/>
              </a:rPr>
              <a:t>It </a:t>
            </a:r>
            <a:r>
              <a:rPr lang="en-IE" sz="4800" dirty="0">
                <a:ea typeface="Calibri"/>
                <a:cs typeface="Times New Roman"/>
              </a:rPr>
              <a:t>developed around Ray </a:t>
            </a:r>
            <a:r>
              <a:rPr lang="en-IE" sz="4800" dirty="0" smtClean="0">
                <a:ea typeface="Calibri"/>
                <a:cs typeface="Times New Roman"/>
              </a:rPr>
              <a:t>Davey, </a:t>
            </a:r>
            <a:r>
              <a:rPr lang="en-IE" sz="4800" dirty="0">
                <a:ea typeface="Calibri"/>
                <a:cs typeface="Times New Roman"/>
              </a:rPr>
              <a:t>a Presbyterian student </a:t>
            </a:r>
            <a:r>
              <a:rPr lang="en-IE" sz="4800" dirty="0" smtClean="0">
                <a:ea typeface="Calibri"/>
                <a:cs typeface="Times New Roman"/>
              </a:rPr>
              <a:t>chaplain, </a:t>
            </a:r>
            <a:r>
              <a:rPr lang="en-IE" sz="4800" dirty="0">
                <a:ea typeface="Calibri"/>
                <a:cs typeface="Times New Roman"/>
              </a:rPr>
              <a:t>who had </a:t>
            </a:r>
            <a:r>
              <a:rPr lang="en-IE" sz="4800" dirty="0" smtClean="0">
                <a:ea typeface="Calibri"/>
                <a:cs typeface="Times New Roman"/>
              </a:rPr>
              <a:t>been a prisoner in World </a:t>
            </a:r>
            <a:r>
              <a:rPr lang="en-IE" sz="4800" dirty="0">
                <a:ea typeface="Calibri"/>
                <a:cs typeface="Times New Roman"/>
              </a:rPr>
              <a:t>War </a:t>
            </a:r>
            <a:r>
              <a:rPr lang="en-IE" sz="4800" dirty="0" smtClean="0">
                <a:ea typeface="Calibri"/>
                <a:cs typeface="Times New Roman"/>
              </a:rPr>
              <a:t>II. </a:t>
            </a:r>
          </a:p>
          <a:p>
            <a:pPr marL="0" indent="0">
              <a:buNone/>
            </a:pPr>
            <a:endParaRPr lang="en-IE" sz="3600" dirty="0"/>
          </a:p>
        </p:txBody>
      </p:sp>
      <p:sp>
        <p:nvSpPr>
          <p:cNvPr id="2" name="Title 1"/>
          <p:cNvSpPr>
            <a:spLocks noGrp="1"/>
          </p:cNvSpPr>
          <p:nvPr>
            <p:ph type="title"/>
          </p:nvPr>
        </p:nvSpPr>
        <p:spPr/>
        <p:txBody>
          <a:bodyPr/>
          <a:lstStyle/>
          <a:p>
            <a:r>
              <a:rPr lang="en-IE" dirty="0" smtClean="0"/>
              <a:t>Corrymeela, the beginnings</a:t>
            </a:r>
            <a:endParaRPr lang="en-IE" dirty="0"/>
          </a:p>
        </p:txBody>
      </p:sp>
    </p:spTree>
    <p:extLst>
      <p:ext uri="{BB962C8B-B14F-4D97-AF65-F5344CB8AC3E}">
        <p14:creationId xmlns:p14="http://schemas.microsoft.com/office/powerpoint/2010/main" val="6851172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IE" sz="3200" dirty="0"/>
              <a:t>The greater openness of people about their sexual orientation is also a new challenge</a:t>
            </a:r>
            <a:r>
              <a:rPr lang="en-IE" sz="3200" dirty="0" smtClean="0"/>
              <a:t>.</a:t>
            </a:r>
          </a:p>
          <a:p>
            <a:endParaRPr lang="en-IE" sz="1100" dirty="0" smtClean="0"/>
          </a:p>
          <a:p>
            <a:r>
              <a:rPr lang="en-IE" sz="3200" dirty="0" smtClean="0"/>
              <a:t> </a:t>
            </a:r>
            <a:r>
              <a:rPr lang="en-IE" sz="3200" dirty="0"/>
              <a:t>Society </a:t>
            </a:r>
            <a:r>
              <a:rPr lang="en-IE" sz="3200" dirty="0" smtClean="0"/>
              <a:t>generally </a:t>
            </a:r>
            <a:r>
              <a:rPr lang="en-IE" sz="3200" dirty="0"/>
              <a:t>seems to </a:t>
            </a:r>
            <a:r>
              <a:rPr lang="en-IE" sz="3200" dirty="0" smtClean="0"/>
              <a:t>accept this  development. </a:t>
            </a:r>
          </a:p>
          <a:p>
            <a:endParaRPr lang="en-IE" sz="1100" dirty="0" smtClean="0"/>
          </a:p>
          <a:p>
            <a:r>
              <a:rPr lang="en-IE" sz="3200" dirty="0" smtClean="0"/>
              <a:t>The </a:t>
            </a:r>
            <a:r>
              <a:rPr lang="en-IE" sz="3200" dirty="0"/>
              <a:t>Churches, on the other hand, are </a:t>
            </a:r>
            <a:r>
              <a:rPr lang="en-IE" sz="3200" dirty="0" smtClean="0"/>
              <a:t>divided </a:t>
            </a:r>
            <a:r>
              <a:rPr lang="en-IE" sz="3200" dirty="0"/>
              <a:t>within themselves on this issue.</a:t>
            </a:r>
          </a:p>
        </p:txBody>
      </p:sp>
      <p:sp>
        <p:nvSpPr>
          <p:cNvPr id="3" name="Title 2"/>
          <p:cNvSpPr>
            <a:spLocks noGrp="1"/>
          </p:cNvSpPr>
          <p:nvPr>
            <p:ph type="title"/>
          </p:nvPr>
        </p:nvSpPr>
        <p:spPr/>
        <p:txBody>
          <a:bodyPr/>
          <a:lstStyle/>
          <a:p>
            <a:r>
              <a:rPr lang="en-IE" dirty="0" smtClean="0"/>
              <a:t>Challenges of change</a:t>
            </a:r>
            <a:endParaRPr lang="en-IE" dirty="0"/>
          </a:p>
        </p:txBody>
      </p:sp>
    </p:spTree>
    <p:extLst>
      <p:ext uri="{BB962C8B-B14F-4D97-AF65-F5344CB8AC3E}">
        <p14:creationId xmlns:p14="http://schemas.microsoft.com/office/powerpoint/2010/main" val="1949449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“Lord, make me an instrument of your peace”</a:t>
            </a:r>
            <a:endParaRPr lang="en-IE" dirty="0"/>
          </a:p>
        </p:txBody>
      </p:sp>
      <p:pic>
        <p:nvPicPr>
          <p:cNvPr id="4098" name="Picture 2" descr="C:\Users\DAVID\Pictures\Spring - Summer 2013\0004\Spring - Summer 20130026.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68477" y="1481138"/>
            <a:ext cx="6807046"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831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Entrance to the Croi</a:t>
            </a:r>
            <a:endParaRPr lang="en-IE" dirty="0"/>
          </a:p>
        </p:txBody>
      </p:sp>
      <p:pic>
        <p:nvPicPr>
          <p:cNvPr id="3074" name="Picture 2" descr="C:\Users\DAVID\Pictures\Spring - Summer 2013\0004\Spring - Summer 20130025.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68477" y="1481138"/>
            <a:ext cx="6807046"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645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endParaRPr lang="en-IE" sz="3600" dirty="0" smtClean="0"/>
          </a:p>
          <a:p>
            <a:r>
              <a:rPr lang="en-IE" sz="3600" dirty="0" smtClean="0"/>
              <a:t>Walking, talking, playing, singing, sharing. </a:t>
            </a:r>
          </a:p>
          <a:p>
            <a:endParaRPr lang="en-IE" sz="3600" dirty="0" smtClean="0"/>
          </a:p>
          <a:p>
            <a:r>
              <a:rPr lang="en-IE" sz="3600" dirty="0" smtClean="0"/>
              <a:t>Also, acceptance, working, eating, worshipping &amp; praying together. </a:t>
            </a:r>
          </a:p>
          <a:p>
            <a:pPr marL="109728" indent="0">
              <a:buNone/>
            </a:pPr>
            <a:r>
              <a:rPr lang="en-IE" sz="3200" dirty="0" smtClean="0"/>
              <a:t>. </a:t>
            </a:r>
            <a:endParaRPr lang="en-IE" sz="3200" dirty="0"/>
          </a:p>
        </p:txBody>
      </p:sp>
      <p:sp>
        <p:nvSpPr>
          <p:cNvPr id="3" name="Title 2"/>
          <p:cNvSpPr>
            <a:spLocks noGrp="1"/>
          </p:cNvSpPr>
          <p:nvPr>
            <p:ph type="title"/>
          </p:nvPr>
        </p:nvSpPr>
        <p:spPr/>
        <p:txBody>
          <a:bodyPr/>
          <a:lstStyle/>
          <a:p>
            <a:r>
              <a:rPr lang="en-IE" dirty="0" smtClean="0"/>
              <a:t>What do members experience?</a:t>
            </a:r>
            <a:endParaRPr lang="en-IE" dirty="0"/>
          </a:p>
        </p:txBody>
      </p:sp>
    </p:spTree>
    <p:extLst>
      <p:ext uri="{BB962C8B-B14F-4D97-AF65-F5344CB8AC3E}">
        <p14:creationId xmlns:p14="http://schemas.microsoft.com/office/powerpoint/2010/main" val="627247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VID\Desktop\C'meela Spring 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233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sz="2900" dirty="0" smtClean="0"/>
          </a:p>
          <a:p>
            <a:r>
              <a:rPr lang="en-IE" sz="2900" dirty="0" smtClean="0"/>
              <a:t>The roots </a:t>
            </a:r>
            <a:r>
              <a:rPr lang="en-IE" sz="2900" dirty="0"/>
              <a:t>of the Corrymeela Community were </a:t>
            </a:r>
            <a:r>
              <a:rPr lang="en-IE" sz="2900" dirty="0" smtClean="0"/>
              <a:t>forming </a:t>
            </a:r>
            <a:r>
              <a:rPr lang="en-IE" sz="2900" dirty="0"/>
              <a:t>when the ecumenical movement was </a:t>
            </a:r>
            <a:r>
              <a:rPr lang="en-IE" sz="2900" dirty="0" smtClean="0"/>
              <a:t>spreading. </a:t>
            </a:r>
          </a:p>
          <a:p>
            <a:endParaRPr lang="en-IE" sz="2900" dirty="0" smtClean="0"/>
          </a:p>
          <a:p>
            <a:r>
              <a:rPr lang="en-IE" sz="2900" dirty="0" smtClean="0"/>
              <a:t>The World Council of Churches had been formed in 1948. Next came Pope John 23</a:t>
            </a:r>
            <a:r>
              <a:rPr lang="en-IE" sz="2900" baseline="30000" dirty="0" smtClean="0"/>
              <a:t>rd</a:t>
            </a:r>
            <a:r>
              <a:rPr lang="en-IE" sz="2900" dirty="0" smtClean="0"/>
              <a:t> and the Second Vatican Council. </a:t>
            </a:r>
          </a:p>
          <a:p>
            <a:pPr marL="109728" indent="0">
              <a:buNone/>
            </a:pPr>
            <a:r>
              <a:rPr lang="en-IE" sz="2900" dirty="0" smtClean="0"/>
              <a:t> </a:t>
            </a:r>
            <a:endParaRPr lang="en-IE" sz="2900" dirty="0"/>
          </a:p>
        </p:txBody>
      </p:sp>
      <p:sp>
        <p:nvSpPr>
          <p:cNvPr id="3" name="Title 2"/>
          <p:cNvSpPr>
            <a:spLocks noGrp="1"/>
          </p:cNvSpPr>
          <p:nvPr>
            <p:ph type="title"/>
          </p:nvPr>
        </p:nvSpPr>
        <p:spPr/>
        <p:txBody>
          <a:bodyPr/>
          <a:lstStyle/>
          <a:p>
            <a:r>
              <a:rPr lang="en-IE" dirty="0" smtClean="0"/>
              <a:t>The Ecumenical Imperative</a:t>
            </a:r>
            <a:endParaRPr lang="en-IE" dirty="0"/>
          </a:p>
        </p:txBody>
      </p:sp>
    </p:spTree>
    <p:extLst>
      <p:ext uri="{BB962C8B-B14F-4D97-AF65-F5344CB8AC3E}">
        <p14:creationId xmlns:p14="http://schemas.microsoft.com/office/powerpoint/2010/main" val="1543709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IE" sz="3600" dirty="0" smtClean="0"/>
              <a:t>For the Corrymeela Community this means attempting three things:</a:t>
            </a:r>
          </a:p>
          <a:p>
            <a:endParaRPr lang="en-IE" sz="1600" dirty="0" smtClean="0"/>
          </a:p>
          <a:p>
            <a:r>
              <a:rPr lang="en-IE" sz="4000" dirty="0" smtClean="0"/>
              <a:t>Embracing difference</a:t>
            </a:r>
          </a:p>
          <a:p>
            <a:pPr marL="393192" lvl="1" indent="0">
              <a:buNone/>
            </a:pPr>
            <a:endParaRPr lang="en-IE" sz="1600" dirty="0" smtClean="0"/>
          </a:p>
          <a:p>
            <a:r>
              <a:rPr lang="en-IE" sz="4000" dirty="0" smtClean="0"/>
              <a:t>Healing divisions</a:t>
            </a:r>
          </a:p>
          <a:p>
            <a:endParaRPr lang="en-IE" sz="1600" dirty="0" smtClean="0"/>
          </a:p>
          <a:p>
            <a:r>
              <a:rPr lang="en-IE" sz="4000" dirty="0" smtClean="0"/>
              <a:t>Enabling reconciliation</a:t>
            </a:r>
          </a:p>
          <a:p>
            <a:pPr marL="109728" indent="0">
              <a:buNone/>
            </a:pPr>
            <a:endParaRPr lang="en-IE" dirty="0" smtClean="0"/>
          </a:p>
        </p:txBody>
      </p:sp>
      <p:sp>
        <p:nvSpPr>
          <p:cNvPr id="3" name="Title 2"/>
          <p:cNvSpPr>
            <a:spLocks noGrp="1"/>
          </p:cNvSpPr>
          <p:nvPr>
            <p:ph type="title"/>
          </p:nvPr>
        </p:nvSpPr>
        <p:spPr/>
        <p:txBody>
          <a:bodyPr/>
          <a:lstStyle/>
          <a:p>
            <a:r>
              <a:rPr lang="en-IE" dirty="0" smtClean="0"/>
              <a:t>Ray Davey’s vision still inspires</a:t>
            </a:r>
            <a:endParaRPr lang="en-IE" dirty="0"/>
          </a:p>
        </p:txBody>
      </p:sp>
    </p:spTree>
    <p:extLst>
      <p:ext uri="{BB962C8B-B14F-4D97-AF65-F5344CB8AC3E}">
        <p14:creationId xmlns:p14="http://schemas.microsoft.com/office/powerpoint/2010/main" val="33409165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39341"/>
            <a:ext cx="8229600" cy="4525963"/>
          </a:xfrm>
        </p:spPr>
        <p:txBody>
          <a:bodyPr>
            <a:normAutofit/>
          </a:bodyPr>
          <a:lstStyle/>
          <a:p>
            <a:pPr marL="109728" indent="0">
              <a:buNone/>
            </a:pPr>
            <a:r>
              <a:rPr lang="en-IE" sz="3600" dirty="0" smtClean="0"/>
              <a:t>These tasks are for the whole Church of Christ in the world.</a:t>
            </a:r>
          </a:p>
          <a:p>
            <a:pPr marL="109728" indent="0">
              <a:buNone/>
            </a:pPr>
            <a:endParaRPr lang="en-IE" sz="3600" dirty="0" smtClean="0"/>
          </a:p>
          <a:p>
            <a:pPr marL="109728" indent="0">
              <a:buNone/>
            </a:pPr>
            <a:r>
              <a:rPr lang="en-IE" sz="3600" dirty="0" smtClean="0"/>
              <a:t>The work of ecumenism is surely to</a:t>
            </a:r>
            <a:endParaRPr lang="en-IE" sz="3600" dirty="0"/>
          </a:p>
          <a:p>
            <a:pPr marL="109728" indent="0">
              <a:buNone/>
            </a:pPr>
            <a:r>
              <a:rPr lang="en-IE" sz="3600" dirty="0" smtClean="0"/>
              <a:t>	Embrace difference </a:t>
            </a:r>
          </a:p>
          <a:p>
            <a:pPr marL="109728" indent="0">
              <a:buNone/>
            </a:pPr>
            <a:r>
              <a:rPr lang="en-IE" sz="3600" dirty="0" smtClean="0"/>
              <a:t>	Heal divisions </a:t>
            </a:r>
          </a:p>
          <a:p>
            <a:pPr marL="109728" indent="0">
              <a:buNone/>
            </a:pPr>
            <a:r>
              <a:rPr lang="en-IE" sz="3600" dirty="0" smtClean="0"/>
              <a:t>	Enable reconciliation</a:t>
            </a:r>
          </a:p>
        </p:txBody>
      </p:sp>
      <p:sp>
        <p:nvSpPr>
          <p:cNvPr id="3" name="Title 2"/>
          <p:cNvSpPr>
            <a:spLocks noGrp="1"/>
          </p:cNvSpPr>
          <p:nvPr>
            <p:ph type="title"/>
          </p:nvPr>
        </p:nvSpPr>
        <p:spPr/>
        <p:txBody>
          <a:bodyPr/>
          <a:lstStyle/>
          <a:p>
            <a:r>
              <a:rPr lang="en-IE" dirty="0" smtClean="0"/>
              <a:t>A question for the Church!</a:t>
            </a:r>
            <a:endParaRPr lang="en-IE" dirty="0"/>
          </a:p>
        </p:txBody>
      </p:sp>
    </p:spTree>
    <p:extLst>
      <p:ext uri="{BB962C8B-B14F-4D97-AF65-F5344CB8AC3E}">
        <p14:creationId xmlns:p14="http://schemas.microsoft.com/office/powerpoint/2010/main" val="30626992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8477" y="1481138"/>
            <a:ext cx="6807046" cy="4525962"/>
          </a:xfrm>
        </p:spPr>
      </p:pic>
      <p:sp>
        <p:nvSpPr>
          <p:cNvPr id="3" name="Title 2"/>
          <p:cNvSpPr>
            <a:spLocks noGrp="1"/>
          </p:cNvSpPr>
          <p:nvPr>
            <p:ph type="title"/>
          </p:nvPr>
        </p:nvSpPr>
        <p:spPr/>
        <p:txBody>
          <a:bodyPr/>
          <a:lstStyle/>
          <a:p>
            <a:r>
              <a:rPr lang="en-IE" dirty="0" smtClean="0"/>
              <a:t>		Inderjit Bhogal</a:t>
            </a:r>
            <a:endParaRPr lang="en-IE" dirty="0"/>
          </a:p>
        </p:txBody>
      </p:sp>
    </p:spTree>
    <p:extLst>
      <p:ext uri="{BB962C8B-B14F-4D97-AF65-F5344CB8AC3E}">
        <p14:creationId xmlns:p14="http://schemas.microsoft.com/office/powerpoint/2010/main" val="41333805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IE" dirty="0" smtClean="0"/>
              <a:t>Light in the darkness</a:t>
            </a:r>
            <a:endParaRPr lang="en-IE"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38839" y="1481138"/>
            <a:ext cx="6936684" cy="4612158"/>
          </a:xfrm>
        </p:spPr>
      </p:pic>
    </p:spTree>
    <p:extLst>
      <p:ext uri="{BB962C8B-B14F-4D97-AF65-F5344CB8AC3E}">
        <p14:creationId xmlns:p14="http://schemas.microsoft.com/office/powerpoint/2010/main" val="878601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896544"/>
          </a:xfrm>
        </p:spPr>
        <p:txBody>
          <a:bodyPr>
            <a:normAutofit/>
          </a:bodyPr>
          <a:lstStyle/>
          <a:p>
            <a:endParaRPr lang="en-IE" sz="3200" dirty="0" smtClean="0"/>
          </a:p>
          <a:p>
            <a:r>
              <a:rPr lang="en-IE" sz="3200" dirty="0" smtClean="0"/>
              <a:t>Ray’s </a:t>
            </a:r>
            <a:r>
              <a:rPr lang="en-IE" sz="3200" dirty="0"/>
              <a:t>return to Ireland after the war</a:t>
            </a:r>
            <a:r>
              <a:rPr lang="en-IE" sz="3200" dirty="0" smtClean="0"/>
              <a:t>, </a:t>
            </a:r>
            <a:r>
              <a:rPr lang="en-IE" sz="3200" dirty="0"/>
              <a:t>presented him with a challenge. </a:t>
            </a:r>
            <a:endParaRPr lang="en-IE" sz="3200" dirty="0" smtClean="0"/>
          </a:p>
          <a:p>
            <a:endParaRPr lang="en-IE" sz="1600" dirty="0" smtClean="0"/>
          </a:p>
          <a:p>
            <a:endParaRPr lang="en-IE" sz="1600" dirty="0" smtClean="0"/>
          </a:p>
          <a:p>
            <a:r>
              <a:rPr lang="en-IE" sz="3200" dirty="0" smtClean="0"/>
              <a:t>The </a:t>
            </a:r>
            <a:r>
              <a:rPr lang="en-IE" sz="3200" dirty="0"/>
              <a:t>answer came when the decision was made to appoint </a:t>
            </a:r>
            <a:r>
              <a:rPr lang="en-IE" sz="3200" dirty="0" smtClean="0"/>
              <a:t>him as </a:t>
            </a:r>
            <a:r>
              <a:rPr lang="en-IE" sz="3200" dirty="0"/>
              <a:t>student chaplain to Queen’s University, </a:t>
            </a:r>
            <a:r>
              <a:rPr lang="en-IE" sz="3200" dirty="0" smtClean="0"/>
              <a:t>Belfast. </a:t>
            </a:r>
            <a:endParaRPr lang="en-IE" sz="3200" dirty="0"/>
          </a:p>
        </p:txBody>
      </p:sp>
      <p:sp>
        <p:nvSpPr>
          <p:cNvPr id="3" name="Title 2"/>
          <p:cNvSpPr>
            <a:spLocks noGrp="1"/>
          </p:cNvSpPr>
          <p:nvPr>
            <p:ph type="title"/>
          </p:nvPr>
        </p:nvSpPr>
        <p:spPr>
          <a:xfrm>
            <a:off x="457200" y="274638"/>
            <a:ext cx="8229600" cy="994122"/>
          </a:xfrm>
        </p:spPr>
        <p:txBody>
          <a:bodyPr/>
          <a:lstStyle/>
          <a:p>
            <a:r>
              <a:rPr lang="en-IE" dirty="0" smtClean="0"/>
              <a:t>Ray asked: “what do I do now?”</a:t>
            </a:r>
            <a:endParaRPr lang="en-IE" dirty="0"/>
          </a:p>
        </p:txBody>
      </p:sp>
    </p:spTree>
    <p:extLst>
      <p:ext uri="{BB962C8B-B14F-4D97-AF65-F5344CB8AC3E}">
        <p14:creationId xmlns:p14="http://schemas.microsoft.com/office/powerpoint/2010/main" val="2043475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75656" y="1268760"/>
            <a:ext cx="6403069" cy="4738531"/>
          </a:xfrm>
        </p:spPr>
        <p:txBody>
          <a:bodyPr/>
          <a:lstStyle/>
          <a:p>
            <a:pPr marL="109728" indent="0">
              <a:buNone/>
            </a:pPr>
            <a:endParaRPr lang="en-IE" dirty="0"/>
          </a:p>
        </p:txBody>
      </p:sp>
      <p:sp>
        <p:nvSpPr>
          <p:cNvPr id="3" name="Title 2"/>
          <p:cNvSpPr>
            <a:spLocks noGrp="1"/>
          </p:cNvSpPr>
          <p:nvPr>
            <p:ph type="title"/>
          </p:nvPr>
        </p:nvSpPr>
        <p:spPr/>
        <p:txBody>
          <a:bodyPr/>
          <a:lstStyle/>
          <a:p>
            <a:r>
              <a:rPr lang="en-IE" dirty="0" smtClean="0"/>
              <a:t>Ray &amp; Kathleen Davey 2005</a:t>
            </a:r>
            <a:endParaRPr lang="en-IE" dirty="0"/>
          </a:p>
        </p:txBody>
      </p:sp>
      <p:pic>
        <p:nvPicPr>
          <p:cNvPr id="2050" name="Picture 2" descr="C:\Users\DAVID\Pictures\Sligo &amp; Corrymeela 2005\Sligo &amp; Corrymeela 0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340768"/>
            <a:ext cx="6331061" cy="4608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929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sz="3200" dirty="0" smtClean="0"/>
              <a:t>Ray </a:t>
            </a:r>
            <a:r>
              <a:rPr lang="en-IE" sz="3200" dirty="0"/>
              <a:t>stressed the importance of community as a valuable contribution of the Church to society. </a:t>
            </a:r>
            <a:endParaRPr lang="en-IE" sz="3200" dirty="0" smtClean="0"/>
          </a:p>
          <a:p>
            <a:endParaRPr lang="en-IE" sz="3200" dirty="0" smtClean="0"/>
          </a:p>
          <a:p>
            <a:r>
              <a:rPr lang="en-IE" sz="3200" dirty="0" smtClean="0"/>
              <a:t>In </a:t>
            </a:r>
            <a:r>
              <a:rPr lang="en-IE" sz="3200" dirty="0"/>
              <a:t>his first book “Don’t fence me in” Ray wrote “Christian Community, in spite of all its lamentable divisions and failure, is the only hope for the world</a:t>
            </a:r>
            <a:r>
              <a:rPr lang="en-IE" sz="3200" dirty="0" smtClean="0"/>
              <a:t>.” </a:t>
            </a:r>
            <a:endParaRPr lang="en-IE" sz="3200" dirty="0"/>
          </a:p>
        </p:txBody>
      </p:sp>
      <p:sp>
        <p:nvSpPr>
          <p:cNvPr id="3" name="Title 2"/>
          <p:cNvSpPr>
            <a:spLocks noGrp="1"/>
          </p:cNvSpPr>
          <p:nvPr>
            <p:ph type="title"/>
          </p:nvPr>
        </p:nvSpPr>
        <p:spPr/>
        <p:txBody>
          <a:bodyPr/>
          <a:lstStyle/>
          <a:p>
            <a:r>
              <a:rPr lang="en-IE" dirty="0" smtClean="0"/>
              <a:t>The gift of community</a:t>
            </a:r>
            <a:endParaRPr lang="en-IE" dirty="0"/>
          </a:p>
        </p:txBody>
      </p:sp>
    </p:spTree>
    <p:extLst>
      <p:ext uri="{BB962C8B-B14F-4D97-AF65-F5344CB8AC3E}">
        <p14:creationId xmlns:p14="http://schemas.microsoft.com/office/powerpoint/2010/main" val="866885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Autofit/>
          </a:bodyPr>
          <a:lstStyle/>
          <a:p>
            <a:r>
              <a:rPr lang="en-IE" sz="3200" dirty="0" smtClean="0"/>
              <a:t>“The </a:t>
            </a:r>
            <a:r>
              <a:rPr lang="en-IE" sz="3200" dirty="0"/>
              <a:t>Christian Community transcends colour and class, its terms of reference and its motive power are from beyond, outside man himself</a:t>
            </a:r>
            <a:r>
              <a:rPr lang="en-IE" sz="3200" dirty="0" smtClean="0"/>
              <a:t>.”</a:t>
            </a:r>
          </a:p>
          <a:p>
            <a:endParaRPr lang="en-IE" sz="1600" dirty="0"/>
          </a:p>
          <a:p>
            <a:r>
              <a:rPr lang="en-IE" sz="3200" dirty="0"/>
              <a:t>In this </a:t>
            </a:r>
            <a:r>
              <a:rPr lang="en-IE" sz="3200" dirty="0" smtClean="0"/>
              <a:t>(1954) book </a:t>
            </a:r>
            <a:r>
              <a:rPr lang="en-IE" sz="3200" dirty="0"/>
              <a:t>he spelled out the crucial importance of </a:t>
            </a:r>
            <a:r>
              <a:rPr lang="en-IE" sz="3200" dirty="0" smtClean="0"/>
              <a:t>Community. In </a:t>
            </a:r>
            <a:r>
              <a:rPr lang="en-IE" sz="3200" dirty="0"/>
              <a:t>his work with students he responded to their quest for a viable and worthwhile Christianity. </a:t>
            </a:r>
          </a:p>
        </p:txBody>
      </p:sp>
      <p:sp>
        <p:nvSpPr>
          <p:cNvPr id="3" name="Title 2"/>
          <p:cNvSpPr>
            <a:spLocks noGrp="1"/>
          </p:cNvSpPr>
          <p:nvPr>
            <p:ph type="title"/>
          </p:nvPr>
        </p:nvSpPr>
        <p:spPr/>
        <p:txBody>
          <a:bodyPr/>
          <a:lstStyle/>
          <a:p>
            <a:r>
              <a:rPr lang="en-IE" dirty="0" smtClean="0"/>
              <a:t>“Don’t fence me in”</a:t>
            </a:r>
            <a:endParaRPr lang="en-IE" dirty="0"/>
          </a:p>
        </p:txBody>
      </p:sp>
    </p:spTree>
    <p:extLst>
      <p:ext uri="{BB962C8B-B14F-4D97-AF65-F5344CB8AC3E}">
        <p14:creationId xmlns:p14="http://schemas.microsoft.com/office/powerpoint/2010/main" val="3664949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E" dirty="0"/>
          </a:p>
        </p:txBody>
      </p:sp>
      <p:pic>
        <p:nvPicPr>
          <p:cNvPr id="1026" name="Picture 2" descr="C:\Users\DAVID\Desktop\Corrymeela etc 00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68477" y="1481138"/>
            <a:ext cx="6807046"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639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dirty="0" smtClean="0"/>
              <a:t>Iona, in Scotland</a:t>
            </a:r>
          </a:p>
          <a:p>
            <a:pPr marL="109728" indent="0">
              <a:buNone/>
            </a:pPr>
            <a:endParaRPr lang="en-IE" dirty="0" smtClean="0"/>
          </a:p>
          <a:p>
            <a:r>
              <a:rPr lang="en-IE" dirty="0" smtClean="0"/>
              <a:t>Agape, in Italy</a:t>
            </a:r>
          </a:p>
          <a:p>
            <a:pPr marL="109728" indent="0">
              <a:buNone/>
            </a:pPr>
            <a:endParaRPr lang="en-IE" dirty="0" smtClean="0"/>
          </a:p>
          <a:p>
            <a:r>
              <a:rPr lang="en-IE" dirty="0" smtClean="0"/>
              <a:t>Taize, in France</a:t>
            </a:r>
          </a:p>
          <a:p>
            <a:endParaRPr lang="en-IE" dirty="0"/>
          </a:p>
          <a:p>
            <a:r>
              <a:rPr lang="en-IE" dirty="0" smtClean="0"/>
              <a:t>These provided inspirational experiences and prepared the way for an Irish response.</a:t>
            </a:r>
            <a:endParaRPr lang="en-IE" dirty="0"/>
          </a:p>
        </p:txBody>
      </p:sp>
      <p:sp>
        <p:nvSpPr>
          <p:cNvPr id="3" name="Title 2"/>
          <p:cNvSpPr>
            <a:spLocks noGrp="1"/>
          </p:cNvSpPr>
          <p:nvPr>
            <p:ph type="title"/>
          </p:nvPr>
        </p:nvSpPr>
        <p:spPr/>
        <p:txBody>
          <a:bodyPr/>
          <a:lstStyle/>
          <a:p>
            <a:r>
              <a:rPr lang="en-IE" dirty="0" smtClean="0"/>
              <a:t>Other communities</a:t>
            </a:r>
            <a:endParaRPr lang="en-IE" dirty="0"/>
          </a:p>
        </p:txBody>
      </p:sp>
    </p:spTree>
    <p:extLst>
      <p:ext uri="{BB962C8B-B14F-4D97-AF65-F5344CB8AC3E}">
        <p14:creationId xmlns:p14="http://schemas.microsoft.com/office/powerpoint/2010/main" val="42602756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4397</TotalTime>
  <Words>2395</Words>
  <Application>Microsoft Office PowerPoint</Application>
  <PresentationFormat>On-screen Show (4:3)</PresentationFormat>
  <Paragraphs>215</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Concourse</vt:lpstr>
      <vt:lpstr>Slide</vt:lpstr>
      <vt:lpstr>The Ecumenical Imperative</vt:lpstr>
      <vt:lpstr>A view from Corrymeela</vt:lpstr>
      <vt:lpstr>Corrymeela, the beginnings</vt:lpstr>
      <vt:lpstr>Ray asked: “what do I do now?”</vt:lpstr>
      <vt:lpstr>Ray &amp; Kathleen Davey 2005</vt:lpstr>
      <vt:lpstr>The gift of community</vt:lpstr>
      <vt:lpstr>“Don’t fence me in”</vt:lpstr>
      <vt:lpstr>PowerPoint Presentation</vt:lpstr>
      <vt:lpstr>Other communities</vt:lpstr>
      <vt:lpstr>Karl Barth in Basel</vt:lpstr>
      <vt:lpstr>A student’s question</vt:lpstr>
      <vt:lpstr>The work starts..</vt:lpstr>
      <vt:lpstr>Scotland beyond Fair Head</vt:lpstr>
      <vt:lpstr>Early aims</vt:lpstr>
      <vt:lpstr>PowerPoint Presentation</vt:lpstr>
      <vt:lpstr>Belfast in turmoil</vt:lpstr>
      <vt:lpstr>Conflict develops</vt:lpstr>
      <vt:lpstr>Cutting edge of ecumenism</vt:lpstr>
      <vt:lpstr>PowerPoint Presentation</vt:lpstr>
      <vt:lpstr>The name “Corrymeela”</vt:lpstr>
      <vt:lpstr>Realistic meaning of Corrymeela</vt:lpstr>
      <vt:lpstr>Together in rough ground</vt:lpstr>
      <vt:lpstr>No longer strangers</vt:lpstr>
      <vt:lpstr>Entrance to the Centre</vt:lpstr>
      <vt:lpstr>How is it done?</vt:lpstr>
      <vt:lpstr>All ages can play games</vt:lpstr>
      <vt:lpstr>PowerPoint Presentation</vt:lpstr>
      <vt:lpstr>Humanity and Hope</vt:lpstr>
      <vt:lpstr>Ireland has changed</vt:lpstr>
      <vt:lpstr>Challenges of change</vt:lpstr>
      <vt:lpstr>“Lord, make me an instrument of your peace”</vt:lpstr>
      <vt:lpstr>Entrance to the Croi</vt:lpstr>
      <vt:lpstr>What do members experience?</vt:lpstr>
      <vt:lpstr>PowerPoint Presentation</vt:lpstr>
      <vt:lpstr>The Ecumenical Imperative</vt:lpstr>
      <vt:lpstr>Ray Davey’s vision still inspires</vt:lpstr>
      <vt:lpstr>A question for the Church!</vt:lpstr>
      <vt:lpstr>  Inderjit Bhogal</vt:lpstr>
      <vt:lpstr>Light in the darkness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Ecumenical Imperative</dc:title>
  <dc:creator>GODFREY</dc:creator>
  <cp:lastModifiedBy>Heather</cp:lastModifiedBy>
  <cp:revision>174</cp:revision>
  <cp:lastPrinted>2013-09-23T10:04:38Z</cp:lastPrinted>
  <dcterms:created xsi:type="dcterms:W3CDTF">2012-04-11T09:33:09Z</dcterms:created>
  <dcterms:modified xsi:type="dcterms:W3CDTF">2013-10-21T11:17:00Z</dcterms:modified>
</cp:coreProperties>
</file>